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8" r:id="rId3"/>
    <p:sldId id="298" r:id="rId4"/>
    <p:sldId id="299" r:id="rId5"/>
    <p:sldId id="274" r:id="rId6"/>
    <p:sldId id="300" r:id="rId7"/>
    <p:sldId id="301" r:id="rId8"/>
    <p:sldId id="302" r:id="rId9"/>
    <p:sldId id="303" r:id="rId10"/>
    <p:sldId id="304" r:id="rId11"/>
    <p:sldId id="306" r:id="rId12"/>
    <p:sldId id="307" r:id="rId13"/>
    <p:sldId id="305" r:id="rId14"/>
    <p:sldId id="292" r:id="rId15"/>
  </p:sldIdLst>
  <p:sldSz cx="12192000" cy="6858000"/>
  <p:notesSz cx="6858000" cy="9144000"/>
  <p:defaultText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EA30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210"/>
    <p:restoredTop sz="89302"/>
  </p:normalViewPr>
  <p:slideViewPr>
    <p:cSldViewPr snapToGrid="0">
      <p:cViewPr varScale="1">
        <p:scale>
          <a:sx n="125" d="100"/>
          <a:sy n="125" d="100"/>
        </p:scale>
        <p:origin x="160" y="3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A8CB3E5-F762-AE45-9230-C52DE6A7B781}" type="datetimeFigureOut">
              <a:rPr lang="en-FR" smtClean="0"/>
              <a:t>26/02/2026</a:t>
            </a:fld>
            <a:endParaRPr lang="en-F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A8EEF6-B292-4B4F-8B44-36867A9F33F6}" type="slidenum">
              <a:rPr lang="en-FR" smtClean="0"/>
              <a:t>‹#›</a:t>
            </a:fld>
            <a:endParaRPr lang="en-FR"/>
          </a:p>
        </p:txBody>
      </p:sp>
    </p:spTree>
    <p:extLst>
      <p:ext uri="{BB962C8B-B14F-4D97-AF65-F5344CB8AC3E}">
        <p14:creationId xmlns:p14="http://schemas.microsoft.com/office/powerpoint/2010/main" val="9617076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In 2025, I had the opportunity to use invisible XML in the development of an implementation of JSONPATH, an implementation that I call 'ajp'. There's a a link to the source repository on this page. At last year's Declarative Amsterdam, I presented the overall implementation, attempting to demonstrate that the combination of ixml, xslt and xpath makes the implementation easy to connect to the specification. Today I want to go into more detail of the usage of Invisible XML in ajp.</a:t>
            </a:r>
          </a:p>
        </p:txBody>
      </p:sp>
      <p:sp>
        <p:nvSpPr>
          <p:cNvPr id="4" name="Slide Number Placeholder 3"/>
          <p:cNvSpPr>
            <a:spLocks noGrp="1"/>
          </p:cNvSpPr>
          <p:nvPr>
            <p:ph type="sldNum" sz="quarter" idx="5"/>
          </p:nvPr>
        </p:nvSpPr>
        <p:spPr/>
        <p:txBody>
          <a:bodyPr/>
          <a:lstStyle/>
          <a:p>
            <a:fld id="{A3A8EEF6-B292-4B4F-8B44-36867A9F33F6}" type="slidenum">
              <a:rPr lang="en-FR" smtClean="0"/>
              <a:t>1</a:t>
            </a:fld>
            <a:endParaRPr lang="en-FR"/>
          </a:p>
        </p:txBody>
      </p:sp>
    </p:spTree>
    <p:extLst>
      <p:ext uri="{BB962C8B-B14F-4D97-AF65-F5344CB8AC3E}">
        <p14:creationId xmlns:p14="http://schemas.microsoft.com/office/powerpoint/2010/main" val="939114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Also for error messages, but this time not a parsing error but a semantic error, I found a place where it would be useful to use round-tripping from ixml, recreating fragments of the original input from the parsed output. Here we have the case where the grammar accepts a general 'filter-query' for a function argument, but implementing the rules for the types of the function arguments, which are not addressed in the grammar but are part of the semantics, then for a formal function argument declared to be a VALUE_TYPE, we need to perform an additional check to require that the form of the query is a "singular query". If it's not a singular-query, we return a static/compile-time error. Round-tripping of the filter-query that is not singular would be nice, here, to put the text of the erroneous subquery directly in the message.</a:t>
            </a:r>
          </a:p>
        </p:txBody>
      </p:sp>
      <p:sp>
        <p:nvSpPr>
          <p:cNvPr id="4" name="Slide Number Placeholder 3"/>
          <p:cNvSpPr>
            <a:spLocks noGrp="1"/>
          </p:cNvSpPr>
          <p:nvPr>
            <p:ph type="sldNum" sz="quarter" idx="5"/>
          </p:nvPr>
        </p:nvSpPr>
        <p:spPr/>
        <p:txBody>
          <a:bodyPr/>
          <a:lstStyle/>
          <a:p>
            <a:fld id="{A3A8EEF6-B292-4B4F-8B44-36867A9F33F6}" type="slidenum">
              <a:rPr lang="en-FR" smtClean="0"/>
              <a:t>10</a:t>
            </a:fld>
            <a:endParaRPr lang="en-FR"/>
          </a:p>
        </p:txBody>
      </p:sp>
    </p:spTree>
    <p:extLst>
      <p:ext uri="{BB962C8B-B14F-4D97-AF65-F5344CB8AC3E}">
        <p14:creationId xmlns:p14="http://schemas.microsoft.com/office/powerpoint/2010/main" val="21329226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One point of ambiguity that I’ve run into with the ABNF grammar is that a function argument can be one of four different non-terminals, including a filter-query or a logical-expr. Here, the expression @.* is the argument to the value() function, and it should be parsed as a filter-query. But a filter-query can always also be parsed as a logical-expr. The rules by which filter-query is composed into a logical-expr contain either no additional factors or only optional factors. Semantically, a logical-expr is different from a filter-query, producing a boolean value. This expression will raise a static/compile-time error if the @.* is interpreted as a logical-expression. </a:t>
            </a:r>
            <a:r>
              <a:rPr lang="en-GB" dirty="0"/>
              <a:t>9535 is considered as being designed for PEG (Parsing Expression Grammar) which prioritizes alternatives by order, returning the first alternative that matches for that rule. However, </a:t>
            </a:r>
            <a:r>
              <a:rPr lang="en-GB" dirty="0" err="1"/>
              <a:t>ixml</a:t>
            </a:r>
            <a:r>
              <a:rPr lang="en-GB" dirty="0"/>
              <a:t> is a context-free grammar (CFG) and hence can produce multiple outputs in case of ambiguity.</a:t>
            </a:r>
            <a:endParaRPr lang="en-FR" dirty="0"/>
          </a:p>
        </p:txBody>
      </p:sp>
      <p:sp>
        <p:nvSpPr>
          <p:cNvPr id="4" name="Slide Number Placeholder 3"/>
          <p:cNvSpPr>
            <a:spLocks noGrp="1"/>
          </p:cNvSpPr>
          <p:nvPr>
            <p:ph type="sldNum" sz="quarter" idx="5"/>
          </p:nvPr>
        </p:nvSpPr>
        <p:spPr/>
        <p:txBody>
          <a:bodyPr/>
          <a:lstStyle/>
          <a:p>
            <a:fld id="{A3A8EEF6-B292-4B4F-8B44-36867A9F33F6}" type="slidenum">
              <a:rPr lang="en-FR" smtClean="0"/>
              <a:t>11</a:t>
            </a:fld>
            <a:endParaRPr lang="en-FR"/>
          </a:p>
        </p:txBody>
      </p:sp>
    </p:spTree>
    <p:extLst>
      <p:ext uri="{BB962C8B-B14F-4D97-AF65-F5344CB8AC3E}">
        <p14:creationId xmlns:p14="http://schemas.microsoft.com/office/powerpoint/2010/main" val="20152787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One way of visualizing the ambiguity is by using John Lumley’s online ixml processor, jwiXML, for which the link is here. It shows the two outputs for this query.</a:t>
            </a:r>
          </a:p>
        </p:txBody>
      </p:sp>
      <p:sp>
        <p:nvSpPr>
          <p:cNvPr id="4" name="Slide Number Placeholder 3"/>
          <p:cNvSpPr>
            <a:spLocks noGrp="1"/>
          </p:cNvSpPr>
          <p:nvPr>
            <p:ph type="sldNum" sz="quarter" idx="5"/>
          </p:nvPr>
        </p:nvSpPr>
        <p:spPr/>
        <p:txBody>
          <a:bodyPr/>
          <a:lstStyle/>
          <a:p>
            <a:fld id="{A3A8EEF6-B292-4B4F-8B44-36867A9F33F6}" type="slidenum">
              <a:rPr lang="en-FR" smtClean="0"/>
              <a:t>12</a:t>
            </a:fld>
            <a:endParaRPr lang="en-FR"/>
          </a:p>
        </p:txBody>
      </p:sp>
    </p:spTree>
    <p:extLst>
      <p:ext uri="{BB962C8B-B14F-4D97-AF65-F5344CB8AC3E}">
        <p14:creationId xmlns:p14="http://schemas.microsoft.com/office/powerpoint/2010/main" val="10205237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The ambiguous outputs are identical except for the “extra” hierarchy of four levels on the left from “logical-expr” down throught “test-expr”. ajp needs to process the parse tree on the right and not the one on the left. There are a few different ways of addressing this problem 1) Transform the ixml output to elide the elements logical-expr through test-expr inclusive when they have only one child 2) Treat the logical-expr as if it were a filter-query when the elements logical-expr .. </a:t>
            </a:r>
            <a:r>
              <a:rPr lang="en-GB" dirty="0"/>
              <a:t>test-expr have only one child. 3) Indicate to the </a:t>
            </a:r>
            <a:r>
              <a:rPr lang="en-GB" dirty="0" err="1"/>
              <a:t>ixml</a:t>
            </a:r>
            <a:r>
              <a:rPr lang="en-GB" dirty="0"/>
              <a:t> processor to prefer the filter-query over logical-expr in cases of ambiguity. I still haven't addressed this, mostly because, up to this point, the </a:t>
            </a:r>
            <a:r>
              <a:rPr lang="en-GB" dirty="0" err="1"/>
              <a:t>ixml</a:t>
            </a:r>
            <a:r>
              <a:rPr lang="en-GB" dirty="0"/>
              <a:t> processor produces 'filter-query'. </a:t>
            </a:r>
            <a:endParaRPr lang="en-FR" dirty="0"/>
          </a:p>
        </p:txBody>
      </p:sp>
      <p:sp>
        <p:nvSpPr>
          <p:cNvPr id="4" name="Slide Number Placeholder 3"/>
          <p:cNvSpPr>
            <a:spLocks noGrp="1"/>
          </p:cNvSpPr>
          <p:nvPr>
            <p:ph type="sldNum" sz="quarter" idx="5"/>
          </p:nvPr>
        </p:nvSpPr>
        <p:spPr/>
        <p:txBody>
          <a:bodyPr/>
          <a:lstStyle/>
          <a:p>
            <a:fld id="{A3A8EEF6-B292-4B4F-8B44-36867A9F33F6}" type="slidenum">
              <a:rPr lang="en-FR" smtClean="0"/>
              <a:t>13</a:t>
            </a:fld>
            <a:endParaRPr lang="en-FR"/>
          </a:p>
        </p:txBody>
      </p:sp>
    </p:spTree>
    <p:extLst>
      <p:ext uri="{BB962C8B-B14F-4D97-AF65-F5344CB8AC3E}">
        <p14:creationId xmlns:p14="http://schemas.microsoft.com/office/powerpoint/2010/main" val="11460954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R" dirty="0"/>
          </a:p>
        </p:txBody>
      </p:sp>
      <p:sp>
        <p:nvSpPr>
          <p:cNvPr id="4" name="Slide Number Placeholder 3"/>
          <p:cNvSpPr>
            <a:spLocks noGrp="1"/>
          </p:cNvSpPr>
          <p:nvPr>
            <p:ph type="sldNum" sz="quarter" idx="5"/>
          </p:nvPr>
        </p:nvSpPr>
        <p:spPr/>
        <p:txBody>
          <a:bodyPr/>
          <a:lstStyle/>
          <a:p>
            <a:fld id="{A3A8EEF6-B292-4B4F-8B44-36867A9F33F6}" type="slidenum">
              <a:rPr lang="en-FR" smtClean="0"/>
              <a:t>14</a:t>
            </a:fld>
            <a:endParaRPr lang="en-FR"/>
          </a:p>
        </p:txBody>
      </p:sp>
    </p:spTree>
    <p:extLst>
      <p:ext uri="{BB962C8B-B14F-4D97-AF65-F5344CB8AC3E}">
        <p14:creationId xmlns:p14="http://schemas.microsoft.com/office/powerpoint/2010/main" val="41341998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JSONPATH was first introduced in 2007 by Stephan Goessner. It became very popular with lots of usage in mainstream systems and over 50 implementations, but due to an incomplete definition of JSONPATH, the implementations did not all recognize the same queries and they produced different results. Two years ago this month, RFC9535 was published as an IETF proposed standard for JSONPATH, hereby setting the record straight on JSONPATH.</a:t>
            </a:r>
          </a:p>
        </p:txBody>
      </p:sp>
      <p:sp>
        <p:nvSpPr>
          <p:cNvPr id="4" name="Slide Number Placeholder 3"/>
          <p:cNvSpPr>
            <a:spLocks noGrp="1"/>
          </p:cNvSpPr>
          <p:nvPr>
            <p:ph type="sldNum" sz="quarter" idx="5"/>
          </p:nvPr>
        </p:nvSpPr>
        <p:spPr/>
        <p:txBody>
          <a:bodyPr/>
          <a:lstStyle/>
          <a:p>
            <a:fld id="{A3A8EEF6-B292-4B4F-8B44-36867A9F33F6}" type="slidenum">
              <a:rPr lang="en-FR" smtClean="0"/>
              <a:t>2</a:t>
            </a:fld>
            <a:endParaRPr lang="en-FR"/>
          </a:p>
        </p:txBody>
      </p:sp>
    </p:spTree>
    <p:extLst>
      <p:ext uri="{BB962C8B-B14F-4D97-AF65-F5344CB8AC3E}">
        <p14:creationId xmlns:p14="http://schemas.microsoft.com/office/powerpoint/2010/main" val="22314394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An important part of RFC9535 is the ABNF grammar that describes the JSONPATH query. This grammar is expressed in terms of another IETF standard, RFC5234, also known as STD68 because it is no longer just a proposed standard but has been promoted to standard, and it describes the ABNF grammar that is used in many of the IETF RFCs, including 9535. Appendix A of 9535 provides the grammar for JSONPATH in about 150 lines of text, while the conversion to ixml is closer to 200 lines of text. </a:t>
            </a:r>
          </a:p>
        </p:txBody>
      </p:sp>
      <p:sp>
        <p:nvSpPr>
          <p:cNvPr id="4" name="Slide Number Placeholder 3"/>
          <p:cNvSpPr>
            <a:spLocks noGrp="1"/>
          </p:cNvSpPr>
          <p:nvPr>
            <p:ph type="sldNum" sz="quarter" idx="5"/>
          </p:nvPr>
        </p:nvSpPr>
        <p:spPr/>
        <p:txBody>
          <a:bodyPr/>
          <a:lstStyle/>
          <a:p>
            <a:fld id="{A3A8EEF6-B292-4B4F-8B44-36867A9F33F6}" type="slidenum">
              <a:rPr lang="en-FR" smtClean="0"/>
              <a:t>3</a:t>
            </a:fld>
            <a:endParaRPr lang="en-FR"/>
          </a:p>
        </p:txBody>
      </p:sp>
    </p:spTree>
    <p:extLst>
      <p:ext uri="{BB962C8B-B14F-4D97-AF65-F5344CB8AC3E}">
        <p14:creationId xmlns:p14="http://schemas.microsoft.com/office/powerpoint/2010/main" val="37893813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I wrote a note to the JSONPATH mailing list to announce the implementation of 'ajp' and I mentioned using invisible xml, specifically NTW's nineml/CoffeeSacks ixml processor. Glyn Normington, one of the three editors of 9535, showed some enthusiasm about implementing around the grammar as well as some interest in ixml. Glyn mentions that it's "another validation of the ABNF". Considering how many IETF RFCs are based on grammars, having tools like ixml is important. Another testimony to this is that the ERRATA raised for RFC9535 all concern the grammar.</a:t>
            </a:r>
          </a:p>
        </p:txBody>
      </p:sp>
      <p:sp>
        <p:nvSpPr>
          <p:cNvPr id="4" name="Slide Number Placeholder 3"/>
          <p:cNvSpPr>
            <a:spLocks noGrp="1"/>
          </p:cNvSpPr>
          <p:nvPr>
            <p:ph type="sldNum" sz="quarter" idx="5"/>
          </p:nvPr>
        </p:nvSpPr>
        <p:spPr/>
        <p:txBody>
          <a:bodyPr/>
          <a:lstStyle/>
          <a:p>
            <a:fld id="{A3A8EEF6-B292-4B4F-8B44-36867A9F33F6}" type="slidenum">
              <a:rPr lang="en-FR" smtClean="0"/>
              <a:t>4</a:t>
            </a:fld>
            <a:endParaRPr lang="en-FR"/>
          </a:p>
        </p:txBody>
      </p:sp>
    </p:spTree>
    <p:extLst>
      <p:ext uri="{BB962C8B-B14F-4D97-AF65-F5344CB8AC3E}">
        <p14:creationId xmlns:p14="http://schemas.microsoft.com/office/powerpoint/2010/main" val="39815331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This is a slide that I presented originally at Declarative Amsterdam. These are the top 6 rules of the JSONPATH grammar in both ABNF and ixml. I wanted to give an idea of how few differences there are between the two. I've highlighted here in yellow the characters that change and in blue the additional markings in ixml compared to ABNF. Both ABNF and ixml use the asterix character to indicate a factor that can repeat, but in ABNF the asterix precedes the repeatable factor, whereas in ixml the asterix follows the factor. Separators between alternative factors are forward slashes in ABNF and can be semicolons or, here, vertical bars for ixml. ixml requires the comma separator between two adjacent factors in a sequence and a full stop or period to terminate the rule. ixml allows you to add marks for serialization. Other than these minor differences, the two grammars are identical for these first six rules.</a:t>
            </a:r>
          </a:p>
        </p:txBody>
      </p:sp>
      <p:sp>
        <p:nvSpPr>
          <p:cNvPr id="4" name="Slide Number Placeholder 3"/>
          <p:cNvSpPr>
            <a:spLocks noGrp="1"/>
          </p:cNvSpPr>
          <p:nvPr>
            <p:ph type="sldNum" sz="quarter" idx="5"/>
          </p:nvPr>
        </p:nvSpPr>
        <p:spPr/>
        <p:txBody>
          <a:bodyPr/>
          <a:lstStyle/>
          <a:p>
            <a:fld id="{A3A8EEF6-B292-4B4F-8B44-36867A9F33F6}" type="slidenum">
              <a:rPr lang="en-FR" smtClean="0"/>
              <a:t>5</a:t>
            </a:fld>
            <a:endParaRPr lang="en-FR"/>
          </a:p>
        </p:txBody>
      </p:sp>
    </p:spTree>
    <p:extLst>
      <p:ext uri="{BB962C8B-B14F-4D97-AF65-F5344CB8AC3E}">
        <p14:creationId xmlns:p14="http://schemas.microsoft.com/office/powerpoint/2010/main" val="143916229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Another couple of differences between 5234 and ixml. Optional sequences of factors are surrounded by square braces in ABNF whereas factor optionality is indicated by the question mark in ixml. In ABNF, letters in a literal string or terminal are considered non-case-sentive, so for ABNF to indicate only lower-case characters in the JSON literal "true", it has to be specified in unicode code points. ixml, on the other hand, is case sensitve. The two grammars  still read very much same. </a:t>
            </a:r>
          </a:p>
        </p:txBody>
      </p:sp>
      <p:sp>
        <p:nvSpPr>
          <p:cNvPr id="4" name="Slide Number Placeholder 3"/>
          <p:cNvSpPr>
            <a:spLocks noGrp="1"/>
          </p:cNvSpPr>
          <p:nvPr>
            <p:ph type="sldNum" sz="quarter" idx="5"/>
          </p:nvPr>
        </p:nvSpPr>
        <p:spPr/>
        <p:txBody>
          <a:bodyPr/>
          <a:lstStyle/>
          <a:p>
            <a:fld id="{A3A8EEF6-B292-4B4F-8B44-36867A9F33F6}" type="slidenum">
              <a:rPr lang="en-FR" smtClean="0"/>
              <a:t>6</a:t>
            </a:fld>
            <a:endParaRPr lang="en-FR"/>
          </a:p>
        </p:txBody>
      </p:sp>
    </p:spTree>
    <p:extLst>
      <p:ext uri="{BB962C8B-B14F-4D97-AF65-F5344CB8AC3E}">
        <p14:creationId xmlns:p14="http://schemas.microsoft.com/office/powerpoint/2010/main" val="3614683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JSONPATH has similar conventions to JSON itself in terms of escaped characters, hence '\n' is read as a linefeed character, '\r' as a carriage return, etc. The ABNF grammar includes the escape sequences to be recognized, whereas ixml both recognizes and also allows us to replace the escape sequence with the target character, at least for the last 5 escape sequences in this list. We use the "-" mark on, for example, "CR" and the character "r" to suppress serialization and the + mark to insert the character 13 or hex D. For the first two characters, BS and FF, ixml can't substitute the target characters directly because those two characters are among those that are not allowed in an XML document, even in XML1.1; instead, for ajp, the xml elements BS and FF are produced by ixml in the XML output document, to be replaced during downstream processing.</a:t>
            </a:r>
          </a:p>
        </p:txBody>
      </p:sp>
      <p:sp>
        <p:nvSpPr>
          <p:cNvPr id="4" name="Slide Number Placeholder 3"/>
          <p:cNvSpPr>
            <a:spLocks noGrp="1"/>
          </p:cNvSpPr>
          <p:nvPr>
            <p:ph type="sldNum" sz="quarter" idx="5"/>
          </p:nvPr>
        </p:nvSpPr>
        <p:spPr/>
        <p:txBody>
          <a:bodyPr/>
          <a:lstStyle/>
          <a:p>
            <a:fld id="{A3A8EEF6-B292-4B4F-8B44-36867A9F33F6}" type="slidenum">
              <a:rPr lang="en-FR" smtClean="0"/>
              <a:t>7</a:t>
            </a:fld>
            <a:endParaRPr lang="en-FR"/>
          </a:p>
        </p:txBody>
      </p:sp>
    </p:spTree>
    <p:extLst>
      <p:ext uri="{BB962C8B-B14F-4D97-AF65-F5344CB8AC3E}">
        <p14:creationId xmlns:p14="http://schemas.microsoft.com/office/powerpoint/2010/main" val="352669068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9535 gives the list of unescaped characters than can be part of a string literal, spanning across the 17 unicode planes. I discovered that ixml/CoffeeSacks does not accept FFFE and FFFF as characters in a character class, apparently because they are listed a "noncharacters". So I had to exclude these characters from the range, and I should probably, as per RFC9839, exclude FFFE and FFFF from all of the 17 planes. I may get around to doing that.</a:t>
            </a:r>
          </a:p>
        </p:txBody>
      </p:sp>
      <p:sp>
        <p:nvSpPr>
          <p:cNvPr id="4" name="Slide Number Placeholder 3"/>
          <p:cNvSpPr>
            <a:spLocks noGrp="1"/>
          </p:cNvSpPr>
          <p:nvPr>
            <p:ph type="sldNum" sz="quarter" idx="5"/>
          </p:nvPr>
        </p:nvSpPr>
        <p:spPr/>
        <p:txBody>
          <a:bodyPr/>
          <a:lstStyle/>
          <a:p>
            <a:fld id="{A3A8EEF6-B292-4B4F-8B44-36867A9F33F6}" type="slidenum">
              <a:rPr lang="en-FR" smtClean="0"/>
              <a:t>8</a:t>
            </a:fld>
            <a:endParaRPr lang="en-FR"/>
          </a:p>
        </p:txBody>
      </p:sp>
    </p:spTree>
    <p:extLst>
      <p:ext uri="{BB962C8B-B14F-4D97-AF65-F5344CB8AC3E}">
        <p14:creationId xmlns:p14="http://schemas.microsoft.com/office/powerpoint/2010/main" val="3572523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FR" dirty="0"/>
              <a:t>When parsing unrecognized input, we'll be getting XPath errors raised by the ixml parser, you need to do something with them, especially providing meaningful error mesages. I use this bit of code with CoffeeSacks to retrieve the error messages from the $error_description value which is XML serialized as a string. Here I give a few examples of the erroneous JSONPATH input and the resulting error messages. I'm looking for a way of giving some more meaningful information as a message but I haven't found anything better for the moment.</a:t>
            </a:r>
          </a:p>
        </p:txBody>
      </p:sp>
      <p:sp>
        <p:nvSpPr>
          <p:cNvPr id="4" name="Slide Number Placeholder 3"/>
          <p:cNvSpPr>
            <a:spLocks noGrp="1"/>
          </p:cNvSpPr>
          <p:nvPr>
            <p:ph type="sldNum" sz="quarter" idx="5"/>
          </p:nvPr>
        </p:nvSpPr>
        <p:spPr/>
        <p:txBody>
          <a:bodyPr/>
          <a:lstStyle/>
          <a:p>
            <a:fld id="{A3A8EEF6-B292-4B4F-8B44-36867A9F33F6}" type="slidenum">
              <a:rPr lang="en-FR" smtClean="0"/>
              <a:t>9</a:t>
            </a:fld>
            <a:endParaRPr lang="en-FR"/>
          </a:p>
        </p:txBody>
      </p:sp>
    </p:spTree>
    <p:extLst>
      <p:ext uri="{BB962C8B-B14F-4D97-AF65-F5344CB8AC3E}">
        <p14:creationId xmlns:p14="http://schemas.microsoft.com/office/powerpoint/2010/main" val="25040864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9992E2-BB25-E490-CD88-E9A066824930}"/>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FR"/>
          </a:p>
        </p:txBody>
      </p:sp>
      <p:sp>
        <p:nvSpPr>
          <p:cNvPr id="3" name="Subtitle 2">
            <a:extLst>
              <a:ext uri="{FF2B5EF4-FFF2-40B4-BE49-F238E27FC236}">
                <a16:creationId xmlns:a16="http://schemas.microsoft.com/office/drawing/2014/main" id="{4836C89F-B965-493E-5DC7-5A608676AF5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FR"/>
          </a:p>
        </p:txBody>
      </p:sp>
      <p:sp>
        <p:nvSpPr>
          <p:cNvPr id="4" name="Date Placeholder 3">
            <a:extLst>
              <a:ext uri="{FF2B5EF4-FFF2-40B4-BE49-F238E27FC236}">
                <a16:creationId xmlns:a16="http://schemas.microsoft.com/office/drawing/2014/main" id="{6CF68C19-AD58-8BE2-CB6D-64DD1C3F1900}"/>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A121C0DD-F6F1-9B78-F913-774DBCEFB364}"/>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48ED3C4F-72C5-66F4-D8BB-6CC52BEC71D3}"/>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1971788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A78DD3-BD47-5087-1BE8-495ADD2767D7}"/>
              </a:ext>
            </a:extLst>
          </p:cNvPr>
          <p:cNvSpPr>
            <a:spLocks noGrp="1"/>
          </p:cNvSpPr>
          <p:nvPr>
            <p:ph type="title"/>
          </p:nvPr>
        </p:nvSpPr>
        <p:spPr/>
        <p:txBody>
          <a:bodyPr/>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9EA7C764-5C50-598A-A102-DF5E7B84578C}"/>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09642B7A-5503-541E-F172-65F16F621E1F}"/>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46898FEA-4097-A72C-07EC-253A76AE3B04}"/>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73ECF109-9317-B58D-C8A6-6EDEF09DC5BB}"/>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4972361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28A027D-D5E7-29D2-0D20-A049E00B53A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FR"/>
          </a:p>
        </p:txBody>
      </p:sp>
      <p:sp>
        <p:nvSpPr>
          <p:cNvPr id="3" name="Vertical Text Placeholder 2">
            <a:extLst>
              <a:ext uri="{FF2B5EF4-FFF2-40B4-BE49-F238E27FC236}">
                <a16:creationId xmlns:a16="http://schemas.microsoft.com/office/drawing/2014/main" id="{8841B7EE-43DA-CCA7-E247-17A0A0CEB2C7}"/>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98798F95-A211-2490-7D2F-77A2FA9A781D}"/>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10CC29F5-4DAD-32EB-6B7F-38C2916AF417}"/>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4C711DC1-C84B-E8ED-A81A-6B7366EC46AC}"/>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694135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C0BBE-A43A-0866-8598-2D21DEAC1E7D}"/>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29678A4E-3EB4-6883-9966-208B4A4604BC}"/>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02F0CBAA-4E61-B4FD-6A55-BCE96C01F1E6}"/>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4B161FAB-62A4-32DC-BED5-E5A6DD701A2C}"/>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D6AA2A57-281D-A9CB-52FE-34FFF048C86D}"/>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727022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C49A10-1FAF-FA16-CF8E-D179779F378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FR"/>
          </a:p>
        </p:txBody>
      </p:sp>
      <p:sp>
        <p:nvSpPr>
          <p:cNvPr id="3" name="Text Placeholder 2">
            <a:extLst>
              <a:ext uri="{FF2B5EF4-FFF2-40B4-BE49-F238E27FC236}">
                <a16:creationId xmlns:a16="http://schemas.microsoft.com/office/drawing/2014/main" id="{04F6426B-FE16-9DEA-48AA-29A64F990206}"/>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1BC9DB2-A521-1EA6-74AF-4EA8188D83E6}"/>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D3C08C90-BD22-B5B7-378C-89BD3C7C7A2A}"/>
              </a:ext>
            </a:extLst>
          </p:cNvPr>
          <p:cNvSpPr>
            <a:spLocks noGrp="1"/>
          </p:cNvSpPr>
          <p:nvPr>
            <p:ph type="ftr" sz="quarter" idx="11"/>
          </p:nvPr>
        </p:nvSpPr>
        <p:spPr/>
        <p:txBody>
          <a:bodyPr/>
          <a:lstStyle/>
          <a:p>
            <a:endParaRPr lang="en-FR"/>
          </a:p>
        </p:txBody>
      </p:sp>
      <p:sp>
        <p:nvSpPr>
          <p:cNvPr id="6" name="Slide Number Placeholder 5">
            <a:extLst>
              <a:ext uri="{FF2B5EF4-FFF2-40B4-BE49-F238E27FC236}">
                <a16:creationId xmlns:a16="http://schemas.microsoft.com/office/drawing/2014/main" id="{5AE377EE-7FEB-012E-2094-C9CB3C133785}"/>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495722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1E7E8B-30AC-7880-AAE2-747B95339E09}"/>
              </a:ext>
            </a:extLst>
          </p:cNvPr>
          <p:cNvSpPr>
            <a:spLocks noGrp="1"/>
          </p:cNvSpPr>
          <p:nvPr>
            <p:ph type="title"/>
          </p:nvPr>
        </p:nvSpPr>
        <p:spPr/>
        <p:txBody>
          <a:bodyPr/>
          <a:lstStyle/>
          <a:p>
            <a:r>
              <a:rPr lang="en-GB"/>
              <a:t>Click to edit Master title style</a:t>
            </a:r>
            <a:endParaRPr lang="en-FR"/>
          </a:p>
        </p:txBody>
      </p:sp>
      <p:sp>
        <p:nvSpPr>
          <p:cNvPr id="3" name="Content Placeholder 2">
            <a:extLst>
              <a:ext uri="{FF2B5EF4-FFF2-40B4-BE49-F238E27FC236}">
                <a16:creationId xmlns:a16="http://schemas.microsoft.com/office/drawing/2014/main" id="{D1659616-D81D-5898-6D43-4C1046A594BE}"/>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Content Placeholder 3">
            <a:extLst>
              <a:ext uri="{FF2B5EF4-FFF2-40B4-BE49-F238E27FC236}">
                <a16:creationId xmlns:a16="http://schemas.microsoft.com/office/drawing/2014/main" id="{B83C1D52-C44F-13FC-3257-8CD3D3566E7F}"/>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Date Placeholder 4">
            <a:extLst>
              <a:ext uri="{FF2B5EF4-FFF2-40B4-BE49-F238E27FC236}">
                <a16:creationId xmlns:a16="http://schemas.microsoft.com/office/drawing/2014/main" id="{66F38789-BDDF-A73C-80FE-D2810DC8DD01}"/>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6" name="Footer Placeholder 5">
            <a:extLst>
              <a:ext uri="{FF2B5EF4-FFF2-40B4-BE49-F238E27FC236}">
                <a16:creationId xmlns:a16="http://schemas.microsoft.com/office/drawing/2014/main" id="{B483ECF1-3D8C-3303-8369-ED7DB240D7BF}"/>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9134174E-4ADC-E501-4A19-8BCF01E7CE3D}"/>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8695462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FF796-1DD7-6942-B92C-364574C3A61D}"/>
              </a:ext>
            </a:extLst>
          </p:cNvPr>
          <p:cNvSpPr>
            <a:spLocks noGrp="1"/>
          </p:cNvSpPr>
          <p:nvPr>
            <p:ph type="title"/>
          </p:nvPr>
        </p:nvSpPr>
        <p:spPr>
          <a:xfrm>
            <a:off x="839788" y="365125"/>
            <a:ext cx="10515600" cy="1325563"/>
          </a:xfrm>
        </p:spPr>
        <p:txBody>
          <a:bodyPr/>
          <a:lstStyle/>
          <a:p>
            <a:r>
              <a:rPr lang="en-GB"/>
              <a:t>Click to edit Master title style</a:t>
            </a:r>
            <a:endParaRPr lang="en-FR"/>
          </a:p>
        </p:txBody>
      </p:sp>
      <p:sp>
        <p:nvSpPr>
          <p:cNvPr id="3" name="Text Placeholder 2">
            <a:extLst>
              <a:ext uri="{FF2B5EF4-FFF2-40B4-BE49-F238E27FC236}">
                <a16:creationId xmlns:a16="http://schemas.microsoft.com/office/drawing/2014/main" id="{AFA470DE-02F9-A12C-1003-D3F6840B853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3ADC729-8041-7BF4-18C5-F361814C032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5" name="Text Placeholder 4">
            <a:extLst>
              <a:ext uri="{FF2B5EF4-FFF2-40B4-BE49-F238E27FC236}">
                <a16:creationId xmlns:a16="http://schemas.microsoft.com/office/drawing/2014/main" id="{8C3CC8D1-D80B-76B8-3FD6-ED5F371C456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5E419DD-0C89-62E8-F058-52F76CB0C626}"/>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7" name="Date Placeholder 6">
            <a:extLst>
              <a:ext uri="{FF2B5EF4-FFF2-40B4-BE49-F238E27FC236}">
                <a16:creationId xmlns:a16="http://schemas.microsoft.com/office/drawing/2014/main" id="{38DE37CE-EDE0-023A-3BB4-68EE62C7E3D0}"/>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8" name="Footer Placeholder 7">
            <a:extLst>
              <a:ext uri="{FF2B5EF4-FFF2-40B4-BE49-F238E27FC236}">
                <a16:creationId xmlns:a16="http://schemas.microsoft.com/office/drawing/2014/main" id="{FDA9F29E-95D6-4000-8D35-AB6596F5C5F8}"/>
              </a:ext>
            </a:extLst>
          </p:cNvPr>
          <p:cNvSpPr>
            <a:spLocks noGrp="1"/>
          </p:cNvSpPr>
          <p:nvPr>
            <p:ph type="ftr" sz="quarter" idx="11"/>
          </p:nvPr>
        </p:nvSpPr>
        <p:spPr/>
        <p:txBody>
          <a:bodyPr/>
          <a:lstStyle/>
          <a:p>
            <a:endParaRPr lang="en-FR"/>
          </a:p>
        </p:txBody>
      </p:sp>
      <p:sp>
        <p:nvSpPr>
          <p:cNvPr id="9" name="Slide Number Placeholder 8">
            <a:extLst>
              <a:ext uri="{FF2B5EF4-FFF2-40B4-BE49-F238E27FC236}">
                <a16:creationId xmlns:a16="http://schemas.microsoft.com/office/drawing/2014/main" id="{3E10278B-C5B5-980C-DC1F-5A61E7998F46}"/>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229116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0CE30-BD8D-7982-F350-4B881A914978}"/>
              </a:ext>
            </a:extLst>
          </p:cNvPr>
          <p:cNvSpPr>
            <a:spLocks noGrp="1"/>
          </p:cNvSpPr>
          <p:nvPr>
            <p:ph type="title"/>
          </p:nvPr>
        </p:nvSpPr>
        <p:spPr/>
        <p:txBody>
          <a:bodyPr/>
          <a:lstStyle/>
          <a:p>
            <a:r>
              <a:rPr lang="en-GB"/>
              <a:t>Click to edit Master title style</a:t>
            </a:r>
            <a:endParaRPr lang="en-FR"/>
          </a:p>
        </p:txBody>
      </p:sp>
      <p:sp>
        <p:nvSpPr>
          <p:cNvPr id="3" name="Date Placeholder 2">
            <a:extLst>
              <a:ext uri="{FF2B5EF4-FFF2-40B4-BE49-F238E27FC236}">
                <a16:creationId xmlns:a16="http://schemas.microsoft.com/office/drawing/2014/main" id="{B39CECFA-9ACD-7948-33AD-A5B78DBB8496}"/>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4" name="Footer Placeholder 3">
            <a:extLst>
              <a:ext uri="{FF2B5EF4-FFF2-40B4-BE49-F238E27FC236}">
                <a16:creationId xmlns:a16="http://schemas.microsoft.com/office/drawing/2014/main" id="{02BE9EDC-E1E7-B214-A3DB-582759D0D959}"/>
              </a:ext>
            </a:extLst>
          </p:cNvPr>
          <p:cNvSpPr>
            <a:spLocks noGrp="1"/>
          </p:cNvSpPr>
          <p:nvPr>
            <p:ph type="ftr" sz="quarter" idx="11"/>
          </p:nvPr>
        </p:nvSpPr>
        <p:spPr/>
        <p:txBody>
          <a:bodyPr/>
          <a:lstStyle/>
          <a:p>
            <a:endParaRPr lang="en-FR"/>
          </a:p>
        </p:txBody>
      </p:sp>
      <p:sp>
        <p:nvSpPr>
          <p:cNvPr id="5" name="Slide Number Placeholder 4">
            <a:extLst>
              <a:ext uri="{FF2B5EF4-FFF2-40B4-BE49-F238E27FC236}">
                <a16:creationId xmlns:a16="http://schemas.microsoft.com/office/drawing/2014/main" id="{62648464-D8A0-43B7-26FE-34777AA8F666}"/>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5027148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9F0E9AF-1BB5-0977-635F-920B850A9B42}"/>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3" name="Footer Placeholder 2">
            <a:extLst>
              <a:ext uri="{FF2B5EF4-FFF2-40B4-BE49-F238E27FC236}">
                <a16:creationId xmlns:a16="http://schemas.microsoft.com/office/drawing/2014/main" id="{DC7E7562-5687-5452-401E-C708930D1267}"/>
              </a:ext>
            </a:extLst>
          </p:cNvPr>
          <p:cNvSpPr>
            <a:spLocks noGrp="1"/>
          </p:cNvSpPr>
          <p:nvPr>
            <p:ph type="ftr" sz="quarter" idx="11"/>
          </p:nvPr>
        </p:nvSpPr>
        <p:spPr/>
        <p:txBody>
          <a:bodyPr/>
          <a:lstStyle/>
          <a:p>
            <a:endParaRPr lang="en-FR"/>
          </a:p>
        </p:txBody>
      </p:sp>
      <p:sp>
        <p:nvSpPr>
          <p:cNvPr id="4" name="Slide Number Placeholder 3">
            <a:extLst>
              <a:ext uri="{FF2B5EF4-FFF2-40B4-BE49-F238E27FC236}">
                <a16:creationId xmlns:a16="http://schemas.microsoft.com/office/drawing/2014/main" id="{C41B4166-15A6-7FE3-3DAF-89B3812E2DA4}"/>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175328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4D23-B805-6F2D-959E-51BC09D4FDF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Content Placeholder 2">
            <a:extLst>
              <a:ext uri="{FF2B5EF4-FFF2-40B4-BE49-F238E27FC236}">
                <a16:creationId xmlns:a16="http://schemas.microsoft.com/office/drawing/2014/main" id="{02968DB9-220A-1BFA-CFC9-FB59FAB67A2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Text Placeholder 3">
            <a:extLst>
              <a:ext uri="{FF2B5EF4-FFF2-40B4-BE49-F238E27FC236}">
                <a16:creationId xmlns:a16="http://schemas.microsoft.com/office/drawing/2014/main" id="{680E5754-5BCE-D6B1-6009-3CBE5A8AA8E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D6215E49-CD59-1340-9687-78C0D84891E2}"/>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6" name="Footer Placeholder 5">
            <a:extLst>
              <a:ext uri="{FF2B5EF4-FFF2-40B4-BE49-F238E27FC236}">
                <a16:creationId xmlns:a16="http://schemas.microsoft.com/office/drawing/2014/main" id="{5C871215-1039-A5CA-85BF-43028CBFD3DF}"/>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8213835F-DF04-AFC5-C998-DF1E5D541F79}"/>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2701333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24625B-6A9A-EA90-2250-1FEA3842819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FR"/>
          </a:p>
        </p:txBody>
      </p:sp>
      <p:sp>
        <p:nvSpPr>
          <p:cNvPr id="3" name="Picture Placeholder 2">
            <a:extLst>
              <a:ext uri="{FF2B5EF4-FFF2-40B4-BE49-F238E27FC236}">
                <a16:creationId xmlns:a16="http://schemas.microsoft.com/office/drawing/2014/main" id="{E547B7A3-562F-7EFF-4FC3-AD82993A7AB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R"/>
          </a:p>
        </p:txBody>
      </p:sp>
      <p:sp>
        <p:nvSpPr>
          <p:cNvPr id="4" name="Text Placeholder 3">
            <a:extLst>
              <a:ext uri="{FF2B5EF4-FFF2-40B4-BE49-F238E27FC236}">
                <a16:creationId xmlns:a16="http://schemas.microsoft.com/office/drawing/2014/main" id="{46B8FD0B-1F02-A75A-BE69-EDC263BADA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14CD7DB-38A1-5DEE-CA7B-D746E46F8131}"/>
              </a:ext>
            </a:extLst>
          </p:cNvPr>
          <p:cNvSpPr>
            <a:spLocks noGrp="1"/>
          </p:cNvSpPr>
          <p:nvPr>
            <p:ph type="dt" sz="half" idx="10"/>
          </p:nvPr>
        </p:nvSpPr>
        <p:spPr/>
        <p:txBody>
          <a:bodyPr/>
          <a:lstStyle/>
          <a:p>
            <a:fld id="{9BF0CD15-F515-AB4F-89C3-8F142DA55FFB}" type="datetimeFigureOut">
              <a:rPr lang="en-FR" smtClean="0"/>
              <a:t>26/02/2026</a:t>
            </a:fld>
            <a:endParaRPr lang="en-FR"/>
          </a:p>
        </p:txBody>
      </p:sp>
      <p:sp>
        <p:nvSpPr>
          <p:cNvPr id="6" name="Footer Placeholder 5">
            <a:extLst>
              <a:ext uri="{FF2B5EF4-FFF2-40B4-BE49-F238E27FC236}">
                <a16:creationId xmlns:a16="http://schemas.microsoft.com/office/drawing/2014/main" id="{D51CAE85-743A-7B89-46FE-CA6D83FF804B}"/>
              </a:ext>
            </a:extLst>
          </p:cNvPr>
          <p:cNvSpPr>
            <a:spLocks noGrp="1"/>
          </p:cNvSpPr>
          <p:nvPr>
            <p:ph type="ftr" sz="quarter" idx="11"/>
          </p:nvPr>
        </p:nvSpPr>
        <p:spPr/>
        <p:txBody>
          <a:bodyPr/>
          <a:lstStyle/>
          <a:p>
            <a:endParaRPr lang="en-FR"/>
          </a:p>
        </p:txBody>
      </p:sp>
      <p:sp>
        <p:nvSpPr>
          <p:cNvPr id="7" name="Slide Number Placeholder 6">
            <a:extLst>
              <a:ext uri="{FF2B5EF4-FFF2-40B4-BE49-F238E27FC236}">
                <a16:creationId xmlns:a16="http://schemas.microsoft.com/office/drawing/2014/main" id="{AB8357FA-03C8-1FD4-99FF-736F2AEC1AB2}"/>
              </a:ext>
            </a:extLst>
          </p:cNvPr>
          <p:cNvSpPr>
            <a:spLocks noGrp="1"/>
          </p:cNvSpPr>
          <p:nvPr>
            <p:ph type="sldNum" sz="quarter" idx="12"/>
          </p:nvPr>
        </p:nvSpPr>
        <p:spPr/>
        <p:txBody>
          <a:bodyPr/>
          <a:lstStyle/>
          <a:p>
            <a:fld id="{A541D9BE-5593-CE46-8F9B-F8B27E7AEE1C}" type="slidenum">
              <a:rPr lang="en-FR" smtClean="0"/>
              <a:t>‹#›</a:t>
            </a:fld>
            <a:endParaRPr lang="en-FR"/>
          </a:p>
        </p:txBody>
      </p:sp>
    </p:spTree>
    <p:extLst>
      <p:ext uri="{BB962C8B-B14F-4D97-AF65-F5344CB8AC3E}">
        <p14:creationId xmlns:p14="http://schemas.microsoft.com/office/powerpoint/2010/main" val="1948749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36BBF5F-21F8-2D24-1423-1CB763EE678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FR"/>
          </a:p>
        </p:txBody>
      </p:sp>
      <p:sp>
        <p:nvSpPr>
          <p:cNvPr id="3" name="Text Placeholder 2">
            <a:extLst>
              <a:ext uri="{FF2B5EF4-FFF2-40B4-BE49-F238E27FC236}">
                <a16:creationId xmlns:a16="http://schemas.microsoft.com/office/drawing/2014/main" id="{EDF82F23-F73F-520D-E7CB-6F71658B49C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FR"/>
          </a:p>
        </p:txBody>
      </p:sp>
      <p:sp>
        <p:nvSpPr>
          <p:cNvPr id="4" name="Date Placeholder 3">
            <a:extLst>
              <a:ext uri="{FF2B5EF4-FFF2-40B4-BE49-F238E27FC236}">
                <a16:creationId xmlns:a16="http://schemas.microsoft.com/office/drawing/2014/main" id="{591E2638-924B-1973-1EF0-AC0343BDF5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BF0CD15-F515-AB4F-89C3-8F142DA55FFB}" type="datetimeFigureOut">
              <a:rPr lang="en-FR" smtClean="0"/>
              <a:t>26/02/2026</a:t>
            </a:fld>
            <a:endParaRPr lang="en-FR"/>
          </a:p>
        </p:txBody>
      </p:sp>
      <p:sp>
        <p:nvSpPr>
          <p:cNvPr id="5" name="Footer Placeholder 4">
            <a:extLst>
              <a:ext uri="{FF2B5EF4-FFF2-40B4-BE49-F238E27FC236}">
                <a16:creationId xmlns:a16="http://schemas.microsoft.com/office/drawing/2014/main" id="{8CE41B7E-994B-3070-EAD3-5DBF6CA0B4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FR"/>
          </a:p>
        </p:txBody>
      </p:sp>
      <p:sp>
        <p:nvSpPr>
          <p:cNvPr id="6" name="Slide Number Placeholder 5">
            <a:extLst>
              <a:ext uri="{FF2B5EF4-FFF2-40B4-BE49-F238E27FC236}">
                <a16:creationId xmlns:a16="http://schemas.microsoft.com/office/drawing/2014/main" id="{F04314F3-ED04-5BB4-4A3A-1AF22B5EEC1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A541D9BE-5593-CE46-8F9B-F8B27E7AEE1C}" type="slidenum">
              <a:rPr lang="en-FR" smtClean="0"/>
              <a:t>‹#›</a:t>
            </a:fld>
            <a:endParaRPr lang="en-FR"/>
          </a:p>
        </p:txBody>
      </p:sp>
    </p:spTree>
    <p:extLst>
      <p:ext uri="{BB962C8B-B14F-4D97-AF65-F5344CB8AC3E}">
        <p14:creationId xmlns:p14="http://schemas.microsoft.com/office/powerpoint/2010/main" val="37168215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github.com/xmljacquard/ajp"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hyperlink" Target="https://johnlumley.github.io/jwiXML.xhtml" TargetMode="Externa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datatracker.ietf.org/doc/rfc9535/"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5" Type="http://schemas.openxmlformats.org/officeDocument/2006/relationships/hyperlink" Target="https://datatracker.ietf.org/doc/rfc5234/" TargetMode="External"/><Relationship Id="rId4" Type="http://schemas.openxmlformats.org/officeDocument/2006/relationships/hyperlink" Target="https://datatracker.ietf.org/doc/std68/"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hyperlink" Target="https://mailarchive.ietf.org/arch/browse/jsonpath/?q=invisible" TargetMode="Externa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Specials_(Unicode_block)"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datatracker.ietf.org/doc/rfc9839/"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DC19C2-2B57-B6E7-54E7-C390464BF573}"/>
              </a:ext>
            </a:extLst>
          </p:cNvPr>
          <p:cNvSpPr>
            <a:spLocks noGrp="1"/>
          </p:cNvSpPr>
          <p:nvPr>
            <p:ph type="ctrTitle"/>
          </p:nvPr>
        </p:nvSpPr>
        <p:spPr>
          <a:xfrm>
            <a:off x="819806" y="397006"/>
            <a:ext cx="10005848" cy="1365465"/>
          </a:xfrm>
        </p:spPr>
        <p:txBody>
          <a:bodyPr>
            <a:normAutofit/>
          </a:bodyPr>
          <a:lstStyle/>
          <a:p>
            <a:r>
              <a:rPr lang="en-GB" sz="4000" dirty="0">
                <a:solidFill>
                  <a:srgbClr val="000000"/>
                </a:solidFill>
                <a:effectLst/>
                <a:highlight>
                  <a:srgbClr val="FBFBFB"/>
                </a:highlight>
                <a:latin typeface="Cavolini" panose="020B0604020202020204" pitchFamily="34" charset="0"/>
                <a:ea typeface="Helvetica Neue" panose="02000503000000020004" pitchFamily="2" charset="0"/>
                <a:cs typeface="Cavolini" panose="020B0604020202020204" pitchFamily="34" charset="0"/>
              </a:rPr>
              <a:t>Some notes about implementing </a:t>
            </a:r>
            <a:r>
              <a:rPr lang="en-GB" sz="4000" dirty="0" err="1">
                <a:solidFill>
                  <a:schemeClr val="accent1">
                    <a:lumMod val="75000"/>
                  </a:schemeClr>
                </a:solidFill>
                <a:effectLst/>
                <a:highlight>
                  <a:srgbClr val="FBFBFB"/>
                </a:highlight>
                <a:latin typeface="Cavolini" panose="020B0604020202020204" pitchFamily="34" charset="0"/>
                <a:ea typeface="Helvetica Neue" panose="02000503000000020004" pitchFamily="2" charset="0"/>
                <a:cs typeface="Cavolini" panose="020B0604020202020204" pitchFamily="34" charset="0"/>
              </a:rPr>
              <a:t>ajp</a:t>
            </a:r>
            <a:r>
              <a:rPr lang="en-GB" sz="4000" dirty="0">
                <a:solidFill>
                  <a:srgbClr val="000000"/>
                </a:solidFill>
                <a:effectLst/>
                <a:highlight>
                  <a:srgbClr val="FBFBFB"/>
                </a:highlight>
                <a:latin typeface="Cavolini" panose="020B0604020202020204" pitchFamily="34" charset="0"/>
                <a:ea typeface="Helvetica Neue" panose="02000503000000020004" pitchFamily="2" charset="0"/>
                <a:cs typeface="Cavolini" panose="020B0604020202020204" pitchFamily="34" charset="0"/>
              </a:rPr>
              <a:t> for RFC9535 with </a:t>
            </a:r>
            <a:r>
              <a:rPr lang="en-GB" sz="4000" dirty="0" err="1">
                <a:solidFill>
                  <a:srgbClr val="000000"/>
                </a:solidFill>
                <a:effectLst/>
                <a:highlight>
                  <a:srgbClr val="FBFBFB"/>
                </a:highlight>
                <a:latin typeface="Cavolini" panose="020B0604020202020204" pitchFamily="34" charset="0"/>
                <a:ea typeface="Helvetica Neue" panose="02000503000000020004" pitchFamily="2" charset="0"/>
                <a:cs typeface="Cavolini" panose="020B0604020202020204" pitchFamily="34" charset="0"/>
              </a:rPr>
              <a:t>ixml</a:t>
            </a:r>
            <a:endParaRPr lang="en-FR" sz="2000" dirty="0">
              <a:latin typeface="Cavolini" panose="03000502040302020204" pitchFamily="66" charset="0"/>
              <a:cs typeface="Cavolini" panose="03000502040302020204" pitchFamily="66" charset="0"/>
            </a:endParaRPr>
          </a:p>
        </p:txBody>
      </p:sp>
      <p:sp>
        <p:nvSpPr>
          <p:cNvPr id="3" name="Subtitle 2">
            <a:extLst>
              <a:ext uri="{FF2B5EF4-FFF2-40B4-BE49-F238E27FC236}">
                <a16:creationId xmlns:a16="http://schemas.microsoft.com/office/drawing/2014/main" id="{F54FB21F-9A82-9842-2239-B015CA914C98}"/>
              </a:ext>
            </a:extLst>
          </p:cNvPr>
          <p:cNvSpPr>
            <a:spLocks noGrp="1"/>
          </p:cNvSpPr>
          <p:nvPr>
            <p:ph type="subTitle" idx="1"/>
          </p:nvPr>
        </p:nvSpPr>
        <p:spPr>
          <a:xfrm>
            <a:off x="640780" y="5012482"/>
            <a:ext cx="10321159" cy="1453592"/>
          </a:xfrm>
        </p:spPr>
        <p:txBody>
          <a:bodyPr>
            <a:normAutofit/>
          </a:bodyPr>
          <a:lstStyle/>
          <a:p>
            <a:pPr algn="l"/>
            <a:r>
              <a:rPr lang="en-GB" b="1" i="1" dirty="0">
                <a:solidFill>
                  <a:srgbClr val="000000"/>
                </a:solidFill>
                <a:highlight>
                  <a:srgbClr val="FBFBFB"/>
                </a:highlight>
                <a:latin typeface="Cavolini" panose="03000502040302020204" pitchFamily="66" charset="0"/>
                <a:cs typeface="Cavolini" panose="03000502040302020204" pitchFamily="66" charset="0"/>
              </a:rPr>
              <a:t>Alan Painter</a:t>
            </a:r>
          </a:p>
          <a:p>
            <a:pPr algn="l"/>
            <a:r>
              <a:rPr lang="en-GB" b="1" i="1" dirty="0">
                <a:solidFill>
                  <a:srgbClr val="000000"/>
                </a:solidFill>
                <a:highlight>
                  <a:srgbClr val="FBFBFB"/>
                </a:highlight>
                <a:latin typeface="Cavolini" panose="03000502040302020204" pitchFamily="66" charset="0"/>
                <a:cs typeface="Cavolini" panose="03000502040302020204" pitchFamily="66" charset="0"/>
              </a:rPr>
              <a:t>Presented at the 1</a:t>
            </a:r>
            <a:r>
              <a:rPr lang="en-GB" b="1" i="1" baseline="30000" dirty="0">
                <a:solidFill>
                  <a:srgbClr val="000000"/>
                </a:solidFill>
                <a:highlight>
                  <a:srgbClr val="FBFBFB"/>
                </a:highlight>
                <a:latin typeface="Cavolini" panose="03000502040302020204" pitchFamily="66" charset="0"/>
                <a:cs typeface="Cavolini" panose="03000502040302020204" pitchFamily="66" charset="0"/>
              </a:rPr>
              <a:t>st</a:t>
            </a:r>
            <a:r>
              <a:rPr lang="en-GB" b="1" i="1" dirty="0">
                <a:solidFill>
                  <a:srgbClr val="000000"/>
                </a:solidFill>
                <a:highlight>
                  <a:srgbClr val="FBFBFB"/>
                </a:highlight>
                <a:latin typeface="Cavolini" panose="03000502040302020204" pitchFamily="66" charset="0"/>
                <a:cs typeface="Cavolini" panose="03000502040302020204" pitchFamily="66" charset="0"/>
              </a:rPr>
              <a:t> International Symposium on </a:t>
            </a:r>
            <a:r>
              <a:rPr lang="en-GB" b="1" i="1" dirty="0" err="1">
                <a:solidFill>
                  <a:srgbClr val="000000"/>
                </a:solidFill>
                <a:highlight>
                  <a:srgbClr val="FBFBFB"/>
                </a:highlight>
                <a:latin typeface="Cavolini" panose="03000502040302020204" pitchFamily="66" charset="0"/>
                <a:cs typeface="Cavolini" panose="03000502040302020204" pitchFamily="66" charset="0"/>
              </a:rPr>
              <a:t>iXML</a:t>
            </a:r>
            <a:endParaRPr lang="en-GB" b="1" i="1" dirty="0">
              <a:solidFill>
                <a:srgbClr val="000000"/>
              </a:solidFill>
              <a:highlight>
                <a:srgbClr val="FBFBFB"/>
              </a:highlight>
              <a:latin typeface="Cavolini" panose="03000502040302020204" pitchFamily="66" charset="0"/>
              <a:cs typeface="Cavolini" panose="03000502040302020204" pitchFamily="66" charset="0"/>
            </a:endParaRPr>
          </a:p>
          <a:p>
            <a:pPr algn="l"/>
            <a:r>
              <a:rPr lang="en-GB" b="1" i="1" dirty="0">
                <a:solidFill>
                  <a:srgbClr val="000000"/>
                </a:solidFill>
                <a:highlight>
                  <a:srgbClr val="FBFBFB"/>
                </a:highlight>
                <a:latin typeface="Cavolini" panose="03000502040302020204" pitchFamily="66" charset="0"/>
                <a:cs typeface="Cavolini" panose="03000502040302020204" pitchFamily="66" charset="0"/>
              </a:rPr>
              <a:t>Thursday, 26 February 2026</a:t>
            </a:r>
            <a:endParaRPr lang="en-FR" i="1" dirty="0">
              <a:latin typeface="Cavolini" panose="03000502040302020204" pitchFamily="66" charset="0"/>
              <a:cs typeface="Cavolini" panose="03000502040302020204" pitchFamily="66" charset="0"/>
            </a:endParaRPr>
          </a:p>
        </p:txBody>
      </p:sp>
      <p:sp>
        <p:nvSpPr>
          <p:cNvPr id="5" name="TextBox 4">
            <a:extLst>
              <a:ext uri="{FF2B5EF4-FFF2-40B4-BE49-F238E27FC236}">
                <a16:creationId xmlns:a16="http://schemas.microsoft.com/office/drawing/2014/main" id="{5FA040EF-DF80-6860-4338-0C8F154A1AE7}"/>
              </a:ext>
            </a:extLst>
          </p:cNvPr>
          <p:cNvSpPr txBox="1"/>
          <p:nvPr/>
        </p:nvSpPr>
        <p:spPr>
          <a:xfrm>
            <a:off x="6700694" y="3862278"/>
            <a:ext cx="4124960" cy="369332"/>
          </a:xfrm>
          <a:prstGeom prst="rect">
            <a:avLst/>
          </a:prstGeom>
          <a:noFill/>
        </p:spPr>
        <p:txBody>
          <a:bodyPr wrap="square">
            <a:spAutoFit/>
          </a:bodyPr>
          <a:lstStyle/>
          <a:p>
            <a:r>
              <a:rPr lang="en-FR" dirty="0">
                <a:hlinkClick r:id="rId3"/>
              </a:rPr>
              <a:t>https://github.com/xmljacquard/ajp</a:t>
            </a:r>
            <a:endParaRPr lang="en-FR" dirty="0"/>
          </a:p>
        </p:txBody>
      </p:sp>
      <p:sp>
        <p:nvSpPr>
          <p:cNvPr id="6" name="Subtitle 2">
            <a:extLst>
              <a:ext uri="{FF2B5EF4-FFF2-40B4-BE49-F238E27FC236}">
                <a16:creationId xmlns:a16="http://schemas.microsoft.com/office/drawing/2014/main" id="{03BF3C3C-A3A5-0168-EBF2-E5B88CD14CF3}"/>
              </a:ext>
            </a:extLst>
          </p:cNvPr>
          <p:cNvSpPr txBox="1">
            <a:spLocks/>
          </p:cNvSpPr>
          <p:nvPr/>
        </p:nvSpPr>
        <p:spPr>
          <a:xfrm>
            <a:off x="6700694" y="3429000"/>
            <a:ext cx="4046834" cy="36933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l"/>
            <a:r>
              <a:rPr lang="en-GB" sz="1800" b="1" i="1" dirty="0" err="1">
                <a:solidFill>
                  <a:srgbClr val="000000"/>
                </a:solidFill>
                <a:highlight>
                  <a:srgbClr val="FBFBFB"/>
                </a:highlight>
                <a:latin typeface="Cavolini" panose="03000502040302020204" pitchFamily="66" charset="0"/>
                <a:cs typeface="Cavolini" panose="03000502040302020204" pitchFamily="66" charset="0"/>
              </a:rPr>
              <a:t>ajp</a:t>
            </a:r>
            <a:r>
              <a:rPr lang="en-GB" sz="1800" b="1" i="1" dirty="0">
                <a:solidFill>
                  <a:srgbClr val="000000"/>
                </a:solidFill>
                <a:highlight>
                  <a:srgbClr val="FBFBFB"/>
                </a:highlight>
                <a:latin typeface="Cavolini" panose="03000502040302020204" pitchFamily="66" charset="0"/>
                <a:cs typeface="Cavolini" panose="03000502040302020204" pitchFamily="66" charset="0"/>
              </a:rPr>
              <a:t> – A JSONPATH Processor</a:t>
            </a:r>
            <a:endParaRPr lang="en-FR" sz="1800" i="1" dirty="0">
              <a:latin typeface="Cavolini" panose="03000502040302020204" pitchFamily="66" charset="0"/>
              <a:cs typeface="Cavolini" panose="03000502040302020204" pitchFamily="66" charset="0"/>
            </a:endParaRPr>
          </a:p>
        </p:txBody>
      </p:sp>
    </p:spTree>
    <p:extLst>
      <p:ext uri="{BB962C8B-B14F-4D97-AF65-F5344CB8AC3E}">
        <p14:creationId xmlns:p14="http://schemas.microsoft.com/office/powerpoint/2010/main" val="3110046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466689" y="381915"/>
            <a:ext cx="9551071"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A use-case for ixml round-tripping</a:t>
            </a:r>
          </a:p>
        </p:txBody>
      </p:sp>
      <p:sp>
        <p:nvSpPr>
          <p:cNvPr id="6" name="TextBox 5">
            <a:extLst>
              <a:ext uri="{FF2B5EF4-FFF2-40B4-BE49-F238E27FC236}">
                <a16:creationId xmlns:a16="http://schemas.microsoft.com/office/drawing/2014/main" id="{996A5B87-56E2-2B6C-A8C9-9D3DFE514DA6}"/>
              </a:ext>
            </a:extLst>
          </p:cNvPr>
          <p:cNvSpPr txBox="1"/>
          <p:nvPr/>
        </p:nvSpPr>
        <p:spPr>
          <a:xfrm>
            <a:off x="329528" y="1711784"/>
            <a:ext cx="10429912" cy="2893100"/>
          </a:xfrm>
          <a:prstGeom prst="rect">
            <a:avLst/>
          </a:prstGeom>
          <a:noFill/>
          <a:ln>
            <a:solidFill>
              <a:schemeClr val="tx1"/>
            </a:solidFill>
          </a:ln>
        </p:spPr>
        <p:txBody>
          <a:bodyPr wrap="square">
            <a:spAutoFit/>
          </a:bodyPr>
          <a:lstStyle/>
          <a:p>
            <a:r>
              <a:rPr lang="en-GB" sz="1400" dirty="0">
                <a:latin typeface="Consolas" panose="020B0609020204030204" pitchFamily="49" charset="0"/>
                <a:cs typeface="Consolas" panose="020B0609020204030204" pitchFamily="49" charset="0"/>
              </a:rPr>
              <a:t>&lt;</a:t>
            </a:r>
            <a:r>
              <a:rPr lang="en-GB" sz="1400" dirty="0" err="1">
                <a:latin typeface="Consolas" panose="020B0609020204030204" pitchFamily="49" charset="0"/>
                <a:cs typeface="Consolas" panose="020B0609020204030204" pitchFamily="49" charset="0"/>
              </a:rPr>
              <a:t>xsl:template</a:t>
            </a:r>
            <a:r>
              <a:rPr lang="en-GB" sz="1400" dirty="0">
                <a:latin typeface="Consolas" panose="020B0609020204030204" pitchFamily="49" charset="0"/>
                <a:cs typeface="Consolas" panose="020B0609020204030204" pitchFamily="49" charset="0"/>
              </a:rPr>
              <a:t> match="function-argument[</a:t>
            </a:r>
            <a:r>
              <a:rPr lang="en-GB" sz="1400" dirty="0">
                <a:highlight>
                  <a:srgbClr val="00FFFF"/>
                </a:highlight>
                <a:latin typeface="Consolas" panose="020B0609020204030204" pitchFamily="49" charset="0"/>
                <a:cs typeface="Consolas" panose="020B0609020204030204" pitchFamily="49" charset="0"/>
              </a:rPr>
              <a:t>filter-query</a:t>
            </a:r>
            <a:r>
              <a:rPr lang="en-GB" sz="1400" dirty="0">
                <a:latin typeface="Consolas" panose="020B0609020204030204" pitchFamily="49" charset="0"/>
                <a:cs typeface="Consolas" panose="020B0609020204030204" pitchFamily="49" charset="0"/>
              </a:rPr>
              <a:t>]" &gt;</a:t>
            </a:r>
          </a:p>
          <a:p>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&lt;</a:t>
            </a:r>
            <a:r>
              <a:rPr lang="en-GB" sz="1400" dirty="0" err="1">
                <a:latin typeface="Consolas" panose="020B0609020204030204" pitchFamily="49" charset="0"/>
                <a:cs typeface="Consolas" panose="020B0609020204030204" pitchFamily="49" charset="0"/>
              </a:rPr>
              <a:t>xsl:param</a:t>
            </a:r>
            <a:r>
              <a:rPr lang="en-GB" sz="1400" dirty="0">
                <a:latin typeface="Consolas" panose="020B0609020204030204" pitchFamily="49" charset="0"/>
                <a:cs typeface="Consolas" panose="020B0609020204030204" pitchFamily="49" charset="0"/>
              </a:rPr>
              <a:t> name="</a:t>
            </a:r>
            <a:r>
              <a:rPr lang="en-GB" sz="1400" dirty="0" err="1">
                <a:latin typeface="Consolas" panose="020B0609020204030204" pitchFamily="49" charset="0"/>
                <a:cs typeface="Consolas" panose="020B0609020204030204" pitchFamily="49" charset="0"/>
              </a:rPr>
              <a:t>functionName</a:t>
            </a:r>
            <a:r>
              <a:rPr lang="en-GB" sz="1400" dirty="0">
                <a:latin typeface="Consolas" panose="020B0609020204030204" pitchFamily="49" charset="0"/>
                <a:cs typeface="Consolas" panose="020B0609020204030204" pitchFamily="49" charset="0"/>
              </a:rPr>
              <a:t>" as="</a:t>
            </a:r>
            <a:r>
              <a:rPr lang="en-GB" sz="1400" dirty="0" err="1">
                <a:latin typeface="Consolas" panose="020B0609020204030204" pitchFamily="49" charset="0"/>
                <a:cs typeface="Consolas" panose="020B0609020204030204" pitchFamily="49" charset="0"/>
              </a:rPr>
              <a:t>xs:string</a:t>
            </a:r>
            <a:r>
              <a:rPr lang="en-GB" sz="1400" dirty="0">
                <a:latin typeface="Consolas" panose="020B0609020204030204" pitchFamily="49" charset="0"/>
                <a:cs typeface="Consolas" panose="020B0609020204030204" pitchFamily="49" charset="0"/>
              </a:rPr>
              <a:t>" /&gt;</a:t>
            </a:r>
          </a:p>
          <a:p>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&lt;</a:t>
            </a:r>
            <a:r>
              <a:rPr lang="en-GB" sz="1400" dirty="0" err="1">
                <a:latin typeface="Consolas" panose="020B0609020204030204" pitchFamily="49" charset="0"/>
                <a:cs typeface="Consolas" panose="020B0609020204030204" pitchFamily="49" charset="0"/>
              </a:rPr>
              <a:t>xsl:variable</a:t>
            </a:r>
            <a:r>
              <a:rPr lang="en-GB" sz="1400" dirty="0">
                <a:latin typeface="Consolas" panose="020B0609020204030204" pitchFamily="49" charset="0"/>
                <a:cs typeface="Consolas" panose="020B0609020204030204" pitchFamily="49" charset="0"/>
              </a:rPr>
              <a:t> name="</a:t>
            </a:r>
            <a:r>
              <a:rPr lang="en-GB" sz="1400" dirty="0" err="1">
                <a:latin typeface="Consolas" panose="020B0609020204030204" pitchFamily="49" charset="0"/>
                <a:cs typeface="Consolas" panose="020B0609020204030204" pitchFamily="49" charset="0"/>
              </a:rPr>
              <a:t>argumentType</a:t>
            </a:r>
            <a:r>
              <a:rPr lang="en-GB" sz="1400" dirty="0">
                <a:latin typeface="Consolas" panose="020B0609020204030204" pitchFamily="49" charset="0"/>
                <a:cs typeface="Consolas" panose="020B0609020204030204" pitchFamily="49" charset="0"/>
              </a:rPr>
              <a:t>" select="</a:t>
            </a:r>
            <a:r>
              <a:rPr lang="en-GB" sz="1400" dirty="0" err="1">
                <a:latin typeface="Consolas" panose="020B0609020204030204" pitchFamily="49" charset="0"/>
                <a:cs typeface="Consolas" panose="020B0609020204030204" pitchFamily="49" charset="0"/>
              </a:rPr>
              <a:t>ajp:argumentAtPosition</a:t>
            </a:r>
            <a:r>
              <a:rPr lang="en-GB" sz="1400" dirty="0">
                <a:latin typeface="Consolas" panose="020B0609020204030204" pitchFamily="49" charset="0"/>
                <a:cs typeface="Consolas" panose="020B0609020204030204" pitchFamily="49" charset="0"/>
              </a:rPr>
              <a:t>($</a:t>
            </a:r>
            <a:r>
              <a:rPr lang="en-GB" sz="1400" dirty="0" err="1">
                <a:latin typeface="Consolas" panose="020B0609020204030204" pitchFamily="49" charset="0"/>
                <a:cs typeface="Consolas" panose="020B0609020204030204" pitchFamily="49" charset="0"/>
              </a:rPr>
              <a:t>functionName</a:t>
            </a:r>
            <a:r>
              <a:rPr lang="en-GB" sz="1400" dirty="0">
                <a:latin typeface="Consolas" panose="020B0609020204030204" pitchFamily="49" charset="0"/>
                <a:cs typeface="Consolas" panose="020B0609020204030204" pitchFamily="49" charset="0"/>
              </a:rPr>
              <a:t>, position())" /&gt;</a:t>
            </a:r>
          </a:p>
          <a:p>
            <a:endParaRPr lang="en-GB" sz="1400" dirty="0">
              <a:latin typeface="Consolas" panose="020B0609020204030204" pitchFamily="49" charset="0"/>
              <a:cs typeface="Consolas" panose="020B0609020204030204" pitchFamily="49" charset="0"/>
            </a:endParaRPr>
          </a:p>
          <a:p>
            <a:r>
              <a:rPr lang="en-GB" sz="1400" dirty="0">
                <a:latin typeface="Consolas" panose="020B0609020204030204" pitchFamily="49" charset="0"/>
                <a:cs typeface="Consolas" panose="020B0609020204030204" pitchFamily="49" charset="0"/>
              </a:rPr>
              <a:t>  &lt;</a:t>
            </a:r>
            <a:r>
              <a:rPr lang="en-GB" sz="1400" dirty="0" err="1">
                <a:latin typeface="Consolas" panose="020B0609020204030204" pitchFamily="49" charset="0"/>
                <a:cs typeface="Consolas" panose="020B0609020204030204" pitchFamily="49" charset="0"/>
              </a:rPr>
              <a:t>xsl:sequence</a:t>
            </a:r>
            <a:r>
              <a:rPr lang="en-GB" sz="1400" dirty="0">
                <a:latin typeface="Consolas" panose="020B0609020204030204" pitchFamily="49" charset="0"/>
                <a:cs typeface="Consolas" panose="020B0609020204030204" pitchFamily="49" charset="0"/>
              </a:rPr>
              <a:t> select="if ($</a:t>
            </a:r>
            <a:r>
              <a:rPr lang="en-GB" sz="1400" dirty="0" err="1">
                <a:latin typeface="Consolas" panose="020B0609020204030204" pitchFamily="49" charset="0"/>
                <a:cs typeface="Consolas" panose="020B0609020204030204" pitchFamily="49" charset="0"/>
              </a:rPr>
              <a:t>argumentType</a:t>
            </a:r>
            <a:r>
              <a:rPr lang="en-GB" sz="1400" dirty="0">
                <a:latin typeface="Consolas" panose="020B0609020204030204" pitchFamily="49" charset="0"/>
                <a:cs typeface="Consolas" panose="020B0609020204030204" pitchFamily="49" charset="0"/>
              </a:rPr>
              <a:t> is $VALUE_TYPE and not(</a:t>
            </a:r>
            <a:r>
              <a:rPr lang="en-GB" sz="1400" dirty="0" err="1">
                <a:highlight>
                  <a:srgbClr val="FFFF00"/>
                </a:highlight>
                <a:latin typeface="Consolas" panose="020B0609020204030204" pitchFamily="49" charset="0"/>
                <a:cs typeface="Consolas" panose="020B0609020204030204" pitchFamily="49" charset="0"/>
              </a:rPr>
              <a:t>ajp:isSingularQuery</a:t>
            </a:r>
            <a:r>
              <a:rPr lang="en-GB" sz="1400" dirty="0">
                <a:latin typeface="Consolas" panose="020B0609020204030204" pitchFamily="49" charset="0"/>
                <a:cs typeface="Consolas" panose="020B0609020204030204" pitchFamily="49" charset="0"/>
              </a:rPr>
              <a:t>(</a:t>
            </a:r>
            <a:r>
              <a:rPr lang="en-GB" sz="1400" dirty="0">
                <a:highlight>
                  <a:srgbClr val="00FFFF"/>
                </a:highlight>
                <a:latin typeface="Consolas" panose="020B0609020204030204" pitchFamily="49" charset="0"/>
                <a:cs typeface="Consolas" panose="020B0609020204030204" pitchFamily="49" charset="0"/>
              </a:rPr>
              <a:t>filter-query</a:t>
            </a:r>
            <a:r>
              <a:rPr lang="en-GB" sz="1400" dirty="0">
                <a:latin typeface="Consolas" panose="020B0609020204030204" pitchFamily="49" charset="0"/>
                <a:cs typeface="Consolas" panose="020B0609020204030204" pitchFamily="49" charset="0"/>
              </a:rPr>
              <a:t>)))</a:t>
            </a:r>
          </a:p>
          <a:p>
            <a:r>
              <a:rPr lang="en-GB" sz="1400" dirty="0">
                <a:latin typeface="Consolas" panose="020B0609020204030204" pitchFamily="49" charset="0"/>
                <a:cs typeface="Consolas" panose="020B0609020204030204" pitchFamily="49" charset="0"/>
              </a:rPr>
              <a:t>                        then </a:t>
            </a:r>
            <a:r>
              <a:rPr lang="en-GB" sz="1400" dirty="0" err="1">
                <a:latin typeface="Consolas" panose="020B0609020204030204" pitchFamily="49" charset="0"/>
                <a:cs typeface="Consolas" panose="020B0609020204030204" pitchFamily="49" charset="0"/>
              </a:rPr>
              <a:t>ajp:error</a:t>
            </a:r>
            <a:r>
              <a:rPr lang="en-GB" sz="1400" dirty="0">
                <a:latin typeface="Consolas" panose="020B0609020204030204" pitchFamily="49" charset="0"/>
                <a:cs typeface="Consolas" panose="020B0609020204030204" pitchFamily="49" charset="0"/>
              </a:rPr>
              <a:t>('FCT', 8, 'argument '     || position()    ||</a:t>
            </a:r>
          </a:p>
          <a:p>
            <a:r>
              <a:rPr lang="en-GB" sz="1400" dirty="0">
                <a:latin typeface="Consolas" panose="020B0609020204030204" pitchFamily="49" charset="0"/>
                <a:cs typeface="Consolas" panose="020B0609020204030204" pitchFamily="49" charset="0"/>
              </a:rPr>
              <a:t>                                                 ' of function ' || $</a:t>
            </a:r>
            <a:r>
              <a:rPr lang="en-GB" sz="1400" dirty="0" err="1">
                <a:latin typeface="Consolas" panose="020B0609020204030204" pitchFamily="49" charset="0"/>
                <a:cs typeface="Consolas" panose="020B0609020204030204" pitchFamily="49" charset="0"/>
              </a:rPr>
              <a:t>functionName</a:t>
            </a:r>
            <a:r>
              <a:rPr lang="en-GB" sz="1400" dirty="0">
                <a:latin typeface="Consolas" panose="020B0609020204030204" pitchFamily="49" charset="0"/>
                <a:cs typeface="Consolas" panose="020B0609020204030204" pitchFamily="49" charset="0"/>
              </a:rPr>
              <a:t> || '()’ ||</a:t>
            </a:r>
          </a:p>
          <a:p>
            <a:r>
              <a:rPr lang="en-GB" sz="1400" dirty="0">
                <a:latin typeface="Consolas" panose="020B0609020204030204" pitchFamily="49" charset="0"/>
                <a:cs typeface="Consolas" panose="020B0609020204030204" pitchFamily="49" charset="0"/>
              </a:rPr>
              <a:t>                                                 </a:t>
            </a:r>
            <a:r>
              <a:rPr lang="en-GB" sz="1400" dirty="0">
                <a:highlight>
                  <a:srgbClr val="00FF00"/>
                </a:highlight>
                <a:latin typeface="Consolas" panose="020B0609020204030204" pitchFamily="49" charset="0"/>
                <a:cs typeface="Consolas" panose="020B0609020204030204" pitchFamily="49" charset="0"/>
              </a:rPr>
              <a:t>' query: "'     || </a:t>
            </a:r>
            <a:r>
              <a:rPr lang="en-GB" sz="1400" i="1" dirty="0">
                <a:highlight>
                  <a:srgbClr val="00FF00"/>
                </a:highlight>
                <a:latin typeface="Consolas" panose="020B0609020204030204" pitchFamily="49" charset="0"/>
                <a:cs typeface="Consolas" panose="020B0609020204030204" pitchFamily="49" charset="0"/>
              </a:rPr>
              <a:t>to-expression</a:t>
            </a:r>
            <a:r>
              <a:rPr lang="en-GB" sz="1400" dirty="0">
                <a:highlight>
                  <a:srgbClr val="00FF00"/>
                </a:highlight>
                <a:latin typeface="Consolas" panose="020B0609020204030204" pitchFamily="49" charset="0"/>
                <a:cs typeface="Consolas" panose="020B0609020204030204" pitchFamily="49" charset="0"/>
              </a:rPr>
              <a:t>(filter-query) '" ' || </a:t>
            </a:r>
          </a:p>
          <a:p>
            <a:r>
              <a:rPr lang="en-GB" sz="1400" dirty="0">
                <a:latin typeface="Consolas" panose="020B0609020204030204" pitchFamily="49" charset="0"/>
                <a:cs typeface="Consolas" panose="020B0609020204030204" pitchFamily="49" charset="0"/>
              </a:rPr>
              <a:t>                                                 ' must be a singular query.’)</a:t>
            </a:r>
          </a:p>
          <a:p>
            <a:r>
              <a:rPr lang="en-GB" sz="1400" dirty="0">
                <a:latin typeface="Consolas" panose="020B0609020204030204" pitchFamily="49" charset="0"/>
                <a:cs typeface="Consolas" panose="020B0609020204030204" pitchFamily="49" charset="0"/>
              </a:rPr>
              <a:t>                        else … " /&gt;</a:t>
            </a:r>
          </a:p>
          <a:p>
            <a:r>
              <a:rPr lang="en-GB" sz="1400" dirty="0">
                <a:latin typeface="Consolas" panose="020B0609020204030204" pitchFamily="49" charset="0"/>
                <a:cs typeface="Consolas" panose="020B0609020204030204" pitchFamily="49" charset="0"/>
              </a:rPr>
              <a:t>&lt;/</a:t>
            </a:r>
            <a:r>
              <a:rPr lang="en-GB" sz="1400" dirty="0" err="1">
                <a:latin typeface="Consolas" panose="020B0609020204030204" pitchFamily="49" charset="0"/>
                <a:cs typeface="Consolas" panose="020B0609020204030204" pitchFamily="49" charset="0"/>
              </a:rPr>
              <a:t>xsl:template</a:t>
            </a:r>
            <a:r>
              <a:rPr lang="en-GB" sz="1400" dirty="0">
                <a:latin typeface="Consolas" panose="020B0609020204030204" pitchFamily="49" charset="0"/>
                <a:cs typeface="Consolas" panose="020B0609020204030204" pitchFamily="49" charset="0"/>
              </a:rPr>
              <a:t>&gt;</a:t>
            </a:r>
            <a:endParaRPr lang="en-GB" sz="1400" dirty="0">
              <a:highlight>
                <a:srgbClr val="00FFFF"/>
              </a:highlight>
              <a:latin typeface="Consolas" panose="020B0609020204030204" pitchFamily="49" charset="0"/>
              <a:cs typeface="Consolas" panose="020B0609020204030204" pitchFamily="49" charset="0"/>
            </a:endParaRPr>
          </a:p>
        </p:txBody>
      </p:sp>
      <p:graphicFrame>
        <p:nvGraphicFramePr>
          <p:cNvPr id="3" name="Table 2">
            <a:extLst>
              <a:ext uri="{FF2B5EF4-FFF2-40B4-BE49-F238E27FC236}">
                <a16:creationId xmlns:a16="http://schemas.microsoft.com/office/drawing/2014/main" id="{235A2A8C-0F38-1092-BD67-6C42CDECB4E6}"/>
              </a:ext>
            </a:extLst>
          </p:cNvPr>
          <p:cNvGraphicFramePr>
            <a:graphicFrameLocks noGrp="1"/>
          </p:cNvGraphicFramePr>
          <p:nvPr>
            <p:extLst>
              <p:ext uri="{D42A27DB-BD31-4B8C-83A1-F6EECF244321}">
                <p14:modId xmlns:p14="http://schemas.microsoft.com/office/powerpoint/2010/main" val="1797881989"/>
              </p:ext>
            </p:extLst>
          </p:nvPr>
        </p:nvGraphicFramePr>
        <p:xfrm>
          <a:off x="845820" y="1071967"/>
          <a:ext cx="9710420" cy="283845"/>
        </p:xfrm>
        <a:graphic>
          <a:graphicData uri="http://schemas.openxmlformats.org/drawingml/2006/table">
            <a:tbl>
              <a:tblPr/>
              <a:tblGrid>
                <a:gridCol w="2783381">
                  <a:extLst>
                    <a:ext uri="{9D8B030D-6E8A-4147-A177-3AD203B41FA5}">
                      <a16:colId xmlns:a16="http://schemas.microsoft.com/office/drawing/2014/main" val="2859800318"/>
                    </a:ext>
                  </a:extLst>
                </a:gridCol>
                <a:gridCol w="6927039">
                  <a:extLst>
                    <a:ext uri="{9D8B030D-6E8A-4147-A177-3AD203B41FA5}">
                      <a16:colId xmlns:a16="http://schemas.microsoft.com/office/drawing/2014/main" val="175810432"/>
                    </a:ext>
                  </a:extLst>
                </a:gridCol>
              </a:tblGrid>
              <a:tr h="0">
                <a:tc>
                  <a:txBody>
                    <a:bodyPr/>
                    <a:lstStyle/>
                    <a:p>
                      <a:pPr algn="l" fontAlgn="b"/>
                      <a:r>
                        <a:rPr lang="en-GB" sz="1800" b="0" i="0" u="none" strike="noStrike" dirty="0">
                          <a:solidFill>
                            <a:srgbClr val="000000"/>
                          </a:solidFill>
                          <a:effectLst/>
                          <a:latin typeface="Consolas" panose="020B0609020204030204" pitchFamily="49" charset="0"/>
                          <a:cs typeface="Consolas" panose="020B0609020204030204" pitchFamily="49" charset="0"/>
                        </a:rPr>
                        <a:t>$[?length(</a:t>
                      </a:r>
                      <a:r>
                        <a:rPr lang="en-GB" sz="1800" b="0" i="0" u="none" strike="noStrike" dirty="0">
                          <a:solidFill>
                            <a:srgbClr val="000000"/>
                          </a:solidFill>
                          <a:effectLst/>
                          <a:highlight>
                            <a:srgbClr val="00FFFF"/>
                          </a:highlight>
                          <a:latin typeface="Consolas" panose="020B0609020204030204" pitchFamily="49" charset="0"/>
                          <a:cs typeface="Consolas" panose="020B0609020204030204" pitchFamily="49" charset="0"/>
                        </a:rPr>
                        <a:t>@[1, 2]</a:t>
                      </a:r>
                      <a:r>
                        <a:rPr lang="en-GB" sz="1800" b="0" i="0" u="none" strike="noStrike" dirty="0">
                          <a:solidFill>
                            <a:srgbClr val="000000"/>
                          </a:solidFill>
                          <a:effectLst/>
                          <a:latin typeface="Consolas" panose="020B0609020204030204" pitchFamily="49" charset="0"/>
                          <a:cs typeface="Consolas" panose="020B0609020204030204" pitchFamily="49" charset="0"/>
                        </a:rPr>
                        <a:t>)&lt;3]</a:t>
                      </a:r>
                    </a:p>
                  </a:txBody>
                  <a:tcPr marL="9525" marR="9525" marT="9525" marB="0" anchor="b">
                    <a:lnL>
                      <a:noFill/>
                    </a:lnL>
                    <a:lnR>
                      <a:noFill/>
                    </a:lnR>
                    <a:lnT>
                      <a:noFill/>
                    </a:lnT>
                    <a:lnB>
                      <a:noFill/>
                    </a:lnB>
                    <a:noFill/>
                  </a:tcPr>
                </a:tc>
                <a:tc>
                  <a:txBody>
                    <a:bodyPr/>
                    <a:lstStyle/>
                    <a:p>
                      <a:pPr algn="l" fontAlgn="b"/>
                      <a:r>
                        <a:rPr lang="en-GB" sz="1800" b="0" i="1" u="none" strike="noStrike" dirty="0">
                          <a:solidFill>
                            <a:srgbClr val="000000"/>
                          </a:solidFill>
                          <a:effectLst/>
                          <a:latin typeface="Times"/>
                        </a:rPr>
                        <a:t>ajp:FCT0008: argument 1 of function length() must be a singular query.</a:t>
                      </a:r>
                    </a:p>
                  </a:txBody>
                  <a:tcPr marL="9525" marR="9525" marT="9525" marB="0" anchor="b">
                    <a:lnL>
                      <a:noFill/>
                    </a:lnL>
                    <a:lnR>
                      <a:noFill/>
                    </a:lnR>
                    <a:lnT>
                      <a:noFill/>
                    </a:lnT>
                    <a:lnB>
                      <a:noFill/>
                    </a:lnB>
                    <a:noFill/>
                  </a:tcPr>
                </a:tc>
                <a:extLst>
                  <a:ext uri="{0D108BD9-81ED-4DB2-BD59-A6C34878D82A}">
                    <a16:rowId xmlns:a16="http://schemas.microsoft.com/office/drawing/2014/main" val="2246715743"/>
                  </a:ext>
                </a:extLst>
              </a:tr>
            </a:tbl>
          </a:graphicData>
        </a:graphic>
      </p:graphicFrame>
      <p:sp>
        <p:nvSpPr>
          <p:cNvPr id="12" name="TextBox 11">
            <a:extLst>
              <a:ext uri="{FF2B5EF4-FFF2-40B4-BE49-F238E27FC236}">
                <a16:creationId xmlns:a16="http://schemas.microsoft.com/office/drawing/2014/main" id="{325743C4-9B3E-7192-C653-657512DB00A9}"/>
              </a:ext>
            </a:extLst>
          </p:cNvPr>
          <p:cNvSpPr txBox="1"/>
          <p:nvPr/>
        </p:nvSpPr>
        <p:spPr>
          <a:xfrm>
            <a:off x="845820" y="5021816"/>
            <a:ext cx="7366000" cy="954107"/>
          </a:xfrm>
          <a:prstGeom prst="rect">
            <a:avLst/>
          </a:prstGeom>
          <a:noFill/>
        </p:spPr>
        <p:txBody>
          <a:bodyPr wrap="square">
            <a:spAutoFit/>
          </a:bodyPr>
          <a:lstStyle/>
          <a:p>
            <a:r>
              <a:rPr lang="en-FR" sz="1400" dirty="0">
                <a:solidFill>
                  <a:srgbClr val="0070C0"/>
                </a:solidFill>
                <a:latin typeface="Consolas" panose="020B0609020204030204" pitchFamily="49" charset="0"/>
                <a:cs typeface="Consolas" panose="020B0609020204030204" pitchFamily="49" charset="0"/>
              </a:rPr>
              <a:t>function-argument = literal       |</a:t>
            </a:r>
          </a:p>
          <a:p>
            <a:r>
              <a:rPr lang="en-FR" sz="1400" dirty="0">
                <a:solidFill>
                  <a:srgbClr val="0070C0"/>
                </a:solidFill>
                <a:latin typeface="Consolas" panose="020B0609020204030204" pitchFamily="49" charset="0"/>
                <a:cs typeface="Consolas" panose="020B0609020204030204" pitchFamily="49" charset="0"/>
              </a:rPr>
              <a:t>                    filter-query  |  { includes singular-query }</a:t>
            </a:r>
          </a:p>
          <a:p>
            <a:r>
              <a:rPr lang="en-FR" sz="1400" dirty="0">
                <a:solidFill>
                  <a:srgbClr val="0070C0"/>
                </a:solidFill>
                <a:latin typeface="Consolas" panose="020B0609020204030204" pitchFamily="49" charset="0"/>
                <a:cs typeface="Consolas" panose="020B0609020204030204" pitchFamily="49" charset="0"/>
              </a:rPr>
              <a:t>                    logical-expr  |</a:t>
            </a:r>
          </a:p>
          <a:p>
            <a:r>
              <a:rPr lang="en-FR" sz="1400" dirty="0">
                <a:solidFill>
                  <a:srgbClr val="0070C0"/>
                </a:solidFill>
                <a:latin typeface="Consolas" panose="020B0609020204030204" pitchFamily="49" charset="0"/>
                <a:cs typeface="Consolas" panose="020B0609020204030204" pitchFamily="49" charset="0"/>
              </a:rPr>
              <a:t>                    function-expr .</a:t>
            </a:r>
          </a:p>
        </p:txBody>
      </p:sp>
    </p:spTree>
    <p:extLst>
      <p:ext uri="{BB962C8B-B14F-4D97-AF65-F5344CB8AC3E}">
        <p14:creationId xmlns:p14="http://schemas.microsoft.com/office/powerpoint/2010/main" val="20055560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218D70D7-0252-4DC4-701E-3990ACB00246}"/>
              </a:ext>
            </a:extLst>
          </p:cNvPr>
          <p:cNvSpPr txBox="1"/>
          <p:nvPr/>
        </p:nvSpPr>
        <p:spPr>
          <a:xfrm>
            <a:off x="487680" y="1370042"/>
            <a:ext cx="10437798" cy="3970318"/>
          </a:xfrm>
          <a:prstGeom prst="rect">
            <a:avLst/>
          </a:prstGeom>
          <a:noFill/>
        </p:spPr>
        <p:txBody>
          <a:bodyPr wrap="square">
            <a:spAutoFit/>
          </a:bodyPr>
          <a:lstStyle/>
          <a:p>
            <a:r>
              <a:rPr lang="en-FR" dirty="0">
                <a:solidFill>
                  <a:srgbClr val="0070C0"/>
                </a:solidFill>
                <a:latin typeface="Consolas" panose="020B0609020204030204" pitchFamily="49" charset="0"/>
                <a:cs typeface="Consolas" panose="020B0609020204030204" pitchFamily="49" charset="0"/>
              </a:rPr>
              <a:t>function-argument = literal       |</a:t>
            </a:r>
          </a:p>
          <a:p>
            <a:r>
              <a:rPr lang="en-FR" dirty="0">
                <a:solidFill>
                  <a:srgbClr val="0070C0"/>
                </a:solidFill>
                <a:latin typeface="Consolas" panose="020B0609020204030204" pitchFamily="49" charset="0"/>
                <a:cs typeface="Consolas" panose="020B0609020204030204" pitchFamily="49" charset="0"/>
              </a:rPr>
              <a:t>                    </a:t>
            </a:r>
            <a:r>
              <a:rPr lang="en-FR" dirty="0">
                <a:solidFill>
                  <a:srgbClr val="0070C0"/>
                </a:solidFill>
                <a:highlight>
                  <a:srgbClr val="00FF00"/>
                </a:highlight>
                <a:latin typeface="Consolas" panose="020B0609020204030204" pitchFamily="49" charset="0"/>
                <a:cs typeface="Consolas" panose="020B0609020204030204" pitchFamily="49" charset="0"/>
              </a:rPr>
              <a:t>filter-query</a:t>
            </a:r>
            <a:r>
              <a:rPr lang="en-FR" dirty="0">
                <a:solidFill>
                  <a:srgbClr val="0070C0"/>
                </a:solidFill>
                <a:latin typeface="Consolas" panose="020B0609020204030204" pitchFamily="49" charset="0"/>
                <a:cs typeface="Consolas" panose="020B0609020204030204" pitchFamily="49" charset="0"/>
              </a:rPr>
              <a:t>  |  { includes singular-query }</a:t>
            </a:r>
          </a:p>
          <a:p>
            <a:r>
              <a:rPr lang="en-FR" dirty="0">
                <a:solidFill>
                  <a:srgbClr val="0070C0"/>
                </a:solidFill>
                <a:latin typeface="Consolas" panose="020B0609020204030204" pitchFamily="49" charset="0"/>
                <a:cs typeface="Consolas" panose="020B0609020204030204" pitchFamily="49" charset="0"/>
              </a:rPr>
              <a:t>                    </a:t>
            </a:r>
            <a:r>
              <a:rPr lang="en-FR" dirty="0">
                <a:solidFill>
                  <a:srgbClr val="0070C0"/>
                </a:solidFill>
                <a:highlight>
                  <a:srgbClr val="00FFFF"/>
                </a:highlight>
                <a:latin typeface="Consolas" panose="020B0609020204030204" pitchFamily="49" charset="0"/>
                <a:cs typeface="Consolas" panose="020B0609020204030204" pitchFamily="49" charset="0"/>
              </a:rPr>
              <a:t>logical-expr</a:t>
            </a:r>
            <a:r>
              <a:rPr lang="en-FR" dirty="0">
                <a:solidFill>
                  <a:srgbClr val="0070C0"/>
                </a:solidFill>
                <a:latin typeface="Consolas" panose="020B0609020204030204" pitchFamily="49" charset="0"/>
                <a:cs typeface="Consolas" panose="020B0609020204030204" pitchFamily="49" charset="0"/>
              </a:rPr>
              <a:t>  |</a:t>
            </a:r>
          </a:p>
          <a:p>
            <a:r>
              <a:rPr lang="en-FR" dirty="0">
                <a:solidFill>
                  <a:srgbClr val="0070C0"/>
                </a:solidFill>
                <a:latin typeface="Consolas" panose="020B0609020204030204" pitchFamily="49" charset="0"/>
                <a:cs typeface="Consolas" panose="020B0609020204030204" pitchFamily="49" charset="0"/>
              </a:rPr>
              <a:t>                    function-expr .</a:t>
            </a:r>
          </a:p>
          <a:p>
            <a:br>
              <a:rPr lang="en-FR" dirty="0">
                <a:solidFill>
                  <a:srgbClr val="0070C0"/>
                </a:solidFill>
                <a:latin typeface="Consolas" panose="020B0609020204030204" pitchFamily="49" charset="0"/>
                <a:cs typeface="Consolas" panose="020B0609020204030204" pitchFamily="49" charset="0"/>
              </a:rPr>
            </a:br>
            <a:r>
              <a:rPr lang="en-GB" dirty="0">
                <a:solidFill>
                  <a:srgbClr val="0070C0"/>
                </a:solidFill>
                <a:highlight>
                  <a:srgbClr val="00FFFF"/>
                </a:highlight>
                <a:latin typeface="Consolas" panose="020B0609020204030204" pitchFamily="49" charset="0"/>
                <a:cs typeface="Consolas" panose="020B0609020204030204" pitchFamily="49" charset="0"/>
              </a:rPr>
              <a:t>logical-expr</a:t>
            </a:r>
            <a:r>
              <a:rPr lang="en-GB" dirty="0">
                <a:solidFill>
                  <a:srgbClr val="0070C0"/>
                </a:solidFill>
                <a:latin typeface="Consolas" panose="020B0609020204030204" pitchFamily="49" charset="0"/>
                <a:cs typeface="Consolas" panose="020B0609020204030204" pitchFamily="49" charset="0"/>
              </a:rPr>
              <a:t>      = </a:t>
            </a:r>
            <a:r>
              <a:rPr lang="en-GB" b="1" dirty="0">
                <a:solidFill>
                  <a:srgbClr val="0070C0"/>
                </a:solidFill>
                <a:latin typeface="Consolas" panose="020B0609020204030204" pitchFamily="49" charset="0"/>
                <a:cs typeface="Consolas" panose="020B0609020204030204" pitchFamily="49" charset="0"/>
              </a:rPr>
              <a:t>logical-or-expr</a:t>
            </a:r>
            <a:r>
              <a:rPr lang="en-GB" dirty="0">
                <a:solidFill>
                  <a:srgbClr val="0070C0"/>
                </a:solidFill>
                <a:latin typeface="Consolas" panose="020B0609020204030204" pitchFamily="49" charset="0"/>
                <a:cs typeface="Consolas" panose="020B0609020204030204" pitchFamily="49" charset="0"/>
              </a:rPr>
              <a:t>                                             .</a:t>
            </a:r>
          </a:p>
          <a:p>
            <a:endParaRPr lang="en-GB" dirty="0">
              <a:solidFill>
                <a:srgbClr val="0070C0"/>
              </a:solidFill>
              <a:latin typeface="Consolas" panose="020B0609020204030204" pitchFamily="49" charset="0"/>
              <a:cs typeface="Consolas" panose="020B0609020204030204" pitchFamily="49" charset="0"/>
            </a:endParaRPr>
          </a:p>
          <a:p>
            <a:r>
              <a:rPr lang="en-GB" b="1" dirty="0">
                <a:solidFill>
                  <a:srgbClr val="0070C0"/>
                </a:solidFill>
                <a:latin typeface="Consolas" panose="020B0609020204030204" pitchFamily="49" charset="0"/>
                <a:cs typeface="Consolas" panose="020B0609020204030204" pitchFamily="49" charset="0"/>
              </a:rPr>
              <a:t>logical-or-expr</a:t>
            </a:r>
            <a:r>
              <a:rPr lang="en-GB" dirty="0">
                <a:solidFill>
                  <a:srgbClr val="0070C0"/>
                </a:solidFill>
                <a:latin typeface="Consolas" panose="020B0609020204030204" pitchFamily="49" charset="0"/>
                <a:cs typeface="Consolas" panose="020B0609020204030204" pitchFamily="49" charset="0"/>
              </a:rPr>
              <a:t>   = </a:t>
            </a:r>
            <a:r>
              <a:rPr lang="en-GB" b="1" dirty="0">
                <a:solidFill>
                  <a:srgbClr val="0070C0"/>
                </a:solidFill>
                <a:latin typeface="Consolas" panose="020B0609020204030204" pitchFamily="49" charset="0"/>
                <a:cs typeface="Consolas" panose="020B0609020204030204" pitchFamily="49" charset="0"/>
              </a:rPr>
              <a:t>logical-and-expr</a:t>
            </a:r>
            <a:r>
              <a:rPr lang="en-GB" dirty="0">
                <a:solidFill>
                  <a:srgbClr val="0070C0"/>
                </a:solidFill>
                <a:latin typeface="Consolas" panose="020B0609020204030204" pitchFamily="49" charset="0"/>
                <a:cs typeface="Consolas" panose="020B0609020204030204" pitchFamily="49" charset="0"/>
              </a:rPr>
              <a:t> , ( S , - "||" , S , logical-and-expr )*   .</a:t>
            </a:r>
          </a:p>
          <a:p>
            <a:endParaRPr lang="en-GB" dirty="0">
              <a:solidFill>
                <a:srgbClr val="0070C0"/>
              </a:solidFill>
              <a:latin typeface="Consolas" panose="020B0609020204030204" pitchFamily="49" charset="0"/>
              <a:cs typeface="Consolas" panose="020B0609020204030204" pitchFamily="49" charset="0"/>
            </a:endParaRPr>
          </a:p>
          <a:p>
            <a:r>
              <a:rPr lang="en-GB" b="1" dirty="0">
                <a:solidFill>
                  <a:srgbClr val="0070C0"/>
                </a:solidFill>
                <a:latin typeface="Consolas" panose="020B0609020204030204" pitchFamily="49" charset="0"/>
                <a:cs typeface="Consolas" panose="020B0609020204030204" pitchFamily="49" charset="0"/>
              </a:rPr>
              <a:t>logical-and-expr</a:t>
            </a:r>
            <a:r>
              <a:rPr lang="en-GB" dirty="0">
                <a:solidFill>
                  <a:srgbClr val="0070C0"/>
                </a:solidFill>
                <a:latin typeface="Consolas" panose="020B0609020204030204" pitchFamily="49" charset="0"/>
                <a:cs typeface="Consolas" panose="020B0609020204030204" pitchFamily="49" charset="0"/>
              </a:rPr>
              <a:t>  = </a:t>
            </a:r>
            <a:r>
              <a:rPr lang="en-GB" b="1" dirty="0">
                <a:solidFill>
                  <a:srgbClr val="0070C0"/>
                </a:solidFill>
                <a:latin typeface="Consolas" panose="020B0609020204030204" pitchFamily="49" charset="0"/>
                <a:cs typeface="Consolas" panose="020B0609020204030204" pitchFamily="49" charset="0"/>
              </a:rPr>
              <a:t>basic-expr</a:t>
            </a:r>
            <a:r>
              <a:rPr lang="en-GB" dirty="0">
                <a:solidFill>
                  <a:srgbClr val="0070C0"/>
                </a:solidFill>
                <a:latin typeface="Consolas" panose="020B0609020204030204" pitchFamily="49" charset="0"/>
                <a:cs typeface="Consolas" panose="020B0609020204030204" pitchFamily="49" charset="0"/>
              </a:rPr>
              <a:t>       , ( S , - "&amp;&amp;" , S , basic-expr       )*   .</a:t>
            </a:r>
          </a:p>
          <a:p>
            <a:endParaRPr lang="en-GB" dirty="0">
              <a:solidFill>
                <a:srgbClr val="0070C0"/>
              </a:solidFill>
              <a:latin typeface="Consolas" panose="020B0609020204030204" pitchFamily="49" charset="0"/>
              <a:cs typeface="Consolas" panose="020B0609020204030204" pitchFamily="49" charset="0"/>
            </a:endParaRPr>
          </a:p>
          <a:p>
            <a:r>
              <a:rPr lang="en-GB" b="1" dirty="0">
                <a:solidFill>
                  <a:srgbClr val="0070C0"/>
                </a:solidFill>
                <a:latin typeface="Consolas" panose="020B0609020204030204" pitchFamily="49" charset="0"/>
                <a:cs typeface="Consolas" panose="020B0609020204030204" pitchFamily="49" charset="0"/>
              </a:rPr>
              <a:t>-basic-expr</a:t>
            </a:r>
            <a:r>
              <a:rPr lang="en-GB" dirty="0">
                <a:solidFill>
                  <a:srgbClr val="0070C0"/>
                </a:solidFill>
                <a:latin typeface="Consolas" panose="020B0609020204030204" pitchFamily="49" charset="0"/>
                <a:cs typeface="Consolas" panose="020B0609020204030204" pitchFamily="49" charset="0"/>
              </a:rPr>
              <a:t>       = </a:t>
            </a:r>
            <a:r>
              <a:rPr lang="en-GB" dirty="0" err="1">
                <a:solidFill>
                  <a:srgbClr val="0070C0"/>
                </a:solidFill>
                <a:latin typeface="Consolas" panose="020B0609020204030204" pitchFamily="49" charset="0"/>
                <a:cs typeface="Consolas" panose="020B0609020204030204" pitchFamily="49" charset="0"/>
              </a:rPr>
              <a:t>paren</a:t>
            </a:r>
            <a:r>
              <a:rPr lang="en-GB" dirty="0">
                <a:solidFill>
                  <a:srgbClr val="0070C0"/>
                </a:solidFill>
                <a:latin typeface="Consolas" panose="020B0609020204030204" pitchFamily="49" charset="0"/>
                <a:cs typeface="Consolas" panose="020B0609020204030204" pitchFamily="49" charset="0"/>
              </a:rPr>
              <a:t>-expr | comparison-expr | </a:t>
            </a:r>
            <a:r>
              <a:rPr lang="en-GB" b="1" dirty="0">
                <a:solidFill>
                  <a:srgbClr val="0070C0"/>
                </a:solidFill>
                <a:latin typeface="Consolas" panose="020B0609020204030204" pitchFamily="49" charset="0"/>
                <a:cs typeface="Consolas" panose="020B0609020204030204" pitchFamily="49" charset="0"/>
              </a:rPr>
              <a:t>test-expr</a:t>
            </a:r>
            <a:r>
              <a:rPr lang="en-GB" dirty="0">
                <a:solidFill>
                  <a:srgbClr val="0070C0"/>
                </a:solidFill>
                <a:latin typeface="Consolas" panose="020B0609020204030204" pitchFamily="49" charset="0"/>
                <a:cs typeface="Consolas" panose="020B0609020204030204" pitchFamily="49" charset="0"/>
              </a:rPr>
              <a:t>                    .</a:t>
            </a:r>
          </a:p>
          <a:p>
            <a:endParaRPr lang="en-GB" dirty="0">
              <a:solidFill>
                <a:srgbClr val="0070C0"/>
              </a:solidFill>
              <a:latin typeface="Consolas" panose="020B0609020204030204" pitchFamily="49" charset="0"/>
              <a:cs typeface="Consolas" panose="020B0609020204030204" pitchFamily="49" charset="0"/>
            </a:endParaRPr>
          </a:p>
          <a:p>
            <a:r>
              <a:rPr lang="en-GB" b="1" dirty="0">
                <a:solidFill>
                  <a:srgbClr val="0070C0"/>
                </a:solidFill>
                <a:latin typeface="Consolas" panose="020B0609020204030204" pitchFamily="49" charset="0"/>
                <a:cs typeface="Consolas" panose="020B0609020204030204" pitchFamily="49" charset="0"/>
              </a:rPr>
              <a:t>test-expr</a:t>
            </a:r>
            <a:r>
              <a:rPr lang="en-GB" dirty="0">
                <a:solidFill>
                  <a:srgbClr val="0070C0"/>
                </a:solidFill>
                <a:latin typeface="Consolas" panose="020B0609020204030204" pitchFamily="49" charset="0"/>
                <a:cs typeface="Consolas" panose="020B0609020204030204" pitchFamily="49" charset="0"/>
              </a:rPr>
              <a:t>         = ( logical-not-op, S )? , ( </a:t>
            </a:r>
            <a:r>
              <a:rPr lang="en-GB" dirty="0">
                <a:solidFill>
                  <a:srgbClr val="0070C0"/>
                </a:solidFill>
                <a:highlight>
                  <a:srgbClr val="00FF00"/>
                </a:highlight>
                <a:latin typeface="Consolas" panose="020B0609020204030204" pitchFamily="49" charset="0"/>
                <a:cs typeface="Consolas" panose="020B0609020204030204" pitchFamily="49" charset="0"/>
              </a:rPr>
              <a:t>filter-query</a:t>
            </a:r>
            <a:r>
              <a:rPr lang="en-GB" dirty="0">
                <a:solidFill>
                  <a:srgbClr val="0070C0"/>
                </a:solidFill>
                <a:latin typeface="Consolas" panose="020B0609020204030204" pitchFamily="49" charset="0"/>
                <a:cs typeface="Consolas" panose="020B0609020204030204" pitchFamily="49" charset="0"/>
              </a:rPr>
              <a:t> | function-expr )   .</a:t>
            </a:r>
            <a:r>
              <a:rPr lang="en-GB" sz="1600" dirty="0">
                <a:solidFill>
                  <a:srgbClr val="0070C0"/>
                </a:solidFill>
                <a:latin typeface="Consolas" panose="020B0609020204030204" pitchFamily="49" charset="0"/>
                <a:cs typeface="Consolas" panose="020B0609020204030204" pitchFamily="49" charset="0"/>
              </a:rPr>
              <a:t>  </a:t>
            </a:r>
            <a:endParaRPr lang="en-FR" sz="1600" dirty="0">
              <a:solidFill>
                <a:srgbClr val="0070C0"/>
              </a:solidFill>
              <a:latin typeface="Consolas" panose="020B0609020204030204" pitchFamily="49" charset="0"/>
              <a:cs typeface="Consolas" panose="020B0609020204030204" pitchFamily="49" charset="0"/>
            </a:endParaRPr>
          </a:p>
        </p:txBody>
      </p:sp>
      <p:sp>
        <p:nvSpPr>
          <p:cNvPr id="14" name="Title 1">
            <a:extLst>
              <a:ext uri="{FF2B5EF4-FFF2-40B4-BE49-F238E27FC236}">
                <a16:creationId xmlns:a16="http://schemas.microsoft.com/office/drawing/2014/main" id="{EC069295-6461-67E8-5184-6D44A0F78B59}"/>
              </a:ext>
            </a:extLst>
          </p:cNvPr>
          <p:cNvSpPr>
            <a:spLocks noGrp="1"/>
          </p:cNvSpPr>
          <p:nvPr>
            <p:ph type="title"/>
          </p:nvPr>
        </p:nvSpPr>
        <p:spPr>
          <a:xfrm>
            <a:off x="487680" y="371755"/>
            <a:ext cx="10437798"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A case of ambiguity: </a:t>
            </a:r>
            <a:r>
              <a:rPr lang="en-FR" sz="3100" dirty="0">
                <a:latin typeface="Consolas" panose="020B0609020204030204" pitchFamily="49" charset="0"/>
                <a:cs typeface="Consolas" panose="020B0609020204030204" pitchFamily="49" charset="0"/>
              </a:rPr>
              <a:t>$[?</a:t>
            </a:r>
            <a:r>
              <a:rPr lang="en-FR" sz="3100" dirty="0">
                <a:highlight>
                  <a:srgbClr val="FFFF00"/>
                </a:highlight>
                <a:latin typeface="Consolas" panose="020B0609020204030204" pitchFamily="49" charset="0"/>
                <a:cs typeface="Consolas" panose="020B0609020204030204" pitchFamily="49" charset="0"/>
              </a:rPr>
              <a:t>value</a:t>
            </a:r>
            <a:r>
              <a:rPr lang="en-FR" sz="3100" dirty="0">
                <a:latin typeface="Consolas" panose="020B0609020204030204" pitchFamily="49" charset="0"/>
                <a:cs typeface="Consolas" panose="020B0609020204030204" pitchFamily="49" charset="0"/>
              </a:rPr>
              <a:t>(</a:t>
            </a:r>
            <a:r>
              <a:rPr lang="en-FR" sz="3100" dirty="0">
                <a:highlight>
                  <a:srgbClr val="00FF00"/>
                </a:highlight>
                <a:latin typeface="Consolas" panose="020B0609020204030204" pitchFamily="49" charset="0"/>
                <a:cs typeface="Consolas" panose="020B0609020204030204" pitchFamily="49" charset="0"/>
              </a:rPr>
              <a:t>@.*</a:t>
            </a:r>
            <a:r>
              <a:rPr lang="en-FR" sz="3100" dirty="0">
                <a:latin typeface="Consolas" panose="020B0609020204030204" pitchFamily="49" charset="0"/>
                <a:cs typeface="Consolas" panose="020B0609020204030204" pitchFamily="49" charset="0"/>
              </a:rPr>
              <a:t>)==4]</a:t>
            </a:r>
            <a:r>
              <a:rPr lang="en-FR" sz="3200" dirty="0">
                <a:latin typeface="Cavolini" panose="03000502040302020204" pitchFamily="66" charset="0"/>
                <a:cs typeface="Cavolini" panose="03000502040302020204" pitchFamily="66" charset="0"/>
              </a:rPr>
              <a:t> (1)</a:t>
            </a:r>
          </a:p>
        </p:txBody>
      </p:sp>
    </p:spTree>
    <p:extLst>
      <p:ext uri="{BB962C8B-B14F-4D97-AF65-F5344CB8AC3E}">
        <p14:creationId xmlns:p14="http://schemas.microsoft.com/office/powerpoint/2010/main" val="55939882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1">
            <a:extLst>
              <a:ext uri="{FF2B5EF4-FFF2-40B4-BE49-F238E27FC236}">
                <a16:creationId xmlns:a16="http://schemas.microsoft.com/office/drawing/2014/main" id="{EC069295-6461-67E8-5184-6D44A0F78B59}"/>
              </a:ext>
            </a:extLst>
          </p:cNvPr>
          <p:cNvSpPr>
            <a:spLocks noGrp="1"/>
          </p:cNvSpPr>
          <p:nvPr>
            <p:ph type="title"/>
          </p:nvPr>
        </p:nvSpPr>
        <p:spPr>
          <a:xfrm>
            <a:off x="487680" y="371755"/>
            <a:ext cx="10437798"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A case of ambiguity: </a:t>
            </a:r>
            <a:r>
              <a:rPr lang="en-FR" sz="3100" dirty="0">
                <a:latin typeface="Consolas" panose="020B0609020204030204" pitchFamily="49" charset="0"/>
                <a:cs typeface="Consolas" panose="020B0609020204030204" pitchFamily="49" charset="0"/>
              </a:rPr>
              <a:t>$[?</a:t>
            </a:r>
            <a:r>
              <a:rPr lang="en-FR" sz="3100" dirty="0">
                <a:highlight>
                  <a:srgbClr val="FFFF00"/>
                </a:highlight>
                <a:latin typeface="Consolas" panose="020B0609020204030204" pitchFamily="49" charset="0"/>
                <a:cs typeface="Consolas" panose="020B0609020204030204" pitchFamily="49" charset="0"/>
              </a:rPr>
              <a:t>value</a:t>
            </a:r>
            <a:r>
              <a:rPr lang="en-FR" sz="3100" dirty="0">
                <a:latin typeface="Consolas" panose="020B0609020204030204" pitchFamily="49" charset="0"/>
                <a:cs typeface="Consolas" panose="020B0609020204030204" pitchFamily="49" charset="0"/>
              </a:rPr>
              <a:t>(</a:t>
            </a:r>
            <a:r>
              <a:rPr lang="en-FR" sz="3100" dirty="0">
                <a:highlight>
                  <a:srgbClr val="00FF00"/>
                </a:highlight>
                <a:latin typeface="Consolas" panose="020B0609020204030204" pitchFamily="49" charset="0"/>
                <a:cs typeface="Consolas" panose="020B0609020204030204" pitchFamily="49" charset="0"/>
              </a:rPr>
              <a:t>@.*</a:t>
            </a:r>
            <a:r>
              <a:rPr lang="en-FR" sz="3100" dirty="0">
                <a:latin typeface="Consolas" panose="020B0609020204030204" pitchFamily="49" charset="0"/>
                <a:cs typeface="Consolas" panose="020B0609020204030204" pitchFamily="49" charset="0"/>
              </a:rPr>
              <a:t>)==4]</a:t>
            </a:r>
            <a:r>
              <a:rPr lang="en-FR" sz="3200" dirty="0">
                <a:latin typeface="Cavolini" panose="03000502040302020204" pitchFamily="66" charset="0"/>
                <a:cs typeface="Cavolini" panose="03000502040302020204" pitchFamily="66" charset="0"/>
              </a:rPr>
              <a:t> (2)</a:t>
            </a:r>
          </a:p>
        </p:txBody>
      </p:sp>
      <p:pic>
        <p:nvPicPr>
          <p:cNvPr id="2" name="Picture 1">
            <a:extLst>
              <a:ext uri="{FF2B5EF4-FFF2-40B4-BE49-F238E27FC236}">
                <a16:creationId xmlns:a16="http://schemas.microsoft.com/office/drawing/2014/main" id="{402FEE99-9198-82A5-9064-198142034757}"/>
              </a:ext>
            </a:extLst>
          </p:cNvPr>
          <p:cNvPicPr>
            <a:picLocks noChangeAspect="1"/>
          </p:cNvPicPr>
          <p:nvPr/>
        </p:nvPicPr>
        <p:blipFill>
          <a:blip r:embed="rId3"/>
          <a:stretch>
            <a:fillRect/>
          </a:stretch>
        </p:blipFill>
        <p:spPr>
          <a:xfrm>
            <a:off x="894080" y="1030321"/>
            <a:ext cx="8737600" cy="5067617"/>
          </a:xfrm>
          <a:prstGeom prst="rect">
            <a:avLst/>
          </a:prstGeom>
        </p:spPr>
      </p:pic>
      <p:sp>
        <p:nvSpPr>
          <p:cNvPr id="4" name="Oval 3">
            <a:extLst>
              <a:ext uri="{FF2B5EF4-FFF2-40B4-BE49-F238E27FC236}">
                <a16:creationId xmlns:a16="http://schemas.microsoft.com/office/drawing/2014/main" id="{ED2987F5-DC4D-5E67-65BF-12FA283A6EBE}"/>
              </a:ext>
            </a:extLst>
          </p:cNvPr>
          <p:cNvSpPr/>
          <p:nvPr/>
        </p:nvSpPr>
        <p:spPr>
          <a:xfrm>
            <a:off x="7061200" y="4399280"/>
            <a:ext cx="1991360" cy="34544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5" name="Oval 4">
            <a:extLst>
              <a:ext uri="{FF2B5EF4-FFF2-40B4-BE49-F238E27FC236}">
                <a16:creationId xmlns:a16="http://schemas.microsoft.com/office/drawing/2014/main" id="{AAAB43C3-A387-15F9-5607-B8324688FFCB}"/>
              </a:ext>
            </a:extLst>
          </p:cNvPr>
          <p:cNvSpPr/>
          <p:nvPr/>
        </p:nvSpPr>
        <p:spPr>
          <a:xfrm>
            <a:off x="894080" y="5029352"/>
            <a:ext cx="1991360" cy="345440"/>
          </a:xfrm>
          <a:prstGeom prst="ellipse">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6" name="TextBox 5">
            <a:extLst>
              <a:ext uri="{FF2B5EF4-FFF2-40B4-BE49-F238E27FC236}">
                <a16:creationId xmlns:a16="http://schemas.microsoft.com/office/drawing/2014/main" id="{F0E97CC5-EE59-4F2F-4055-60AFB1F148E7}"/>
              </a:ext>
            </a:extLst>
          </p:cNvPr>
          <p:cNvSpPr txBox="1"/>
          <p:nvPr/>
        </p:nvSpPr>
        <p:spPr>
          <a:xfrm>
            <a:off x="2749570" y="6258881"/>
            <a:ext cx="4826000" cy="369332"/>
          </a:xfrm>
          <a:prstGeom prst="rect">
            <a:avLst/>
          </a:prstGeom>
          <a:noFill/>
        </p:spPr>
        <p:txBody>
          <a:bodyPr wrap="square">
            <a:spAutoFit/>
          </a:bodyPr>
          <a:lstStyle/>
          <a:p>
            <a:r>
              <a:rPr lang="en-FR" dirty="0">
                <a:hlinkClick r:id="rId4"/>
              </a:rPr>
              <a:t>https://johnlumley.github.io/jwiXML.xhtml</a:t>
            </a:r>
            <a:endParaRPr lang="en-FR" dirty="0"/>
          </a:p>
        </p:txBody>
      </p:sp>
    </p:spTree>
    <p:extLst>
      <p:ext uri="{BB962C8B-B14F-4D97-AF65-F5344CB8AC3E}">
        <p14:creationId xmlns:p14="http://schemas.microsoft.com/office/powerpoint/2010/main" val="193933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73EC42F3-558A-73DC-47A9-FD633B9F61E6}"/>
              </a:ext>
            </a:extLst>
          </p:cNvPr>
          <p:cNvSpPr txBox="1"/>
          <p:nvPr/>
        </p:nvSpPr>
        <p:spPr>
          <a:xfrm>
            <a:off x="6093797" y="911740"/>
            <a:ext cx="5410872" cy="4524315"/>
          </a:xfrm>
          <a:prstGeom prst="rect">
            <a:avLst/>
          </a:prstGeom>
          <a:noFill/>
          <a:ln>
            <a:solidFill>
              <a:schemeClr val="tx1"/>
            </a:solidFill>
          </a:ln>
        </p:spPr>
        <p:txBody>
          <a:bodyPr wrap="square">
            <a:spAutoFit/>
          </a:bodyPr>
          <a:lstStyle/>
          <a:p>
            <a:r>
              <a:rPr lang="en-GB" sz="1200" dirty="0">
                <a:latin typeface="Consolas" panose="020B0609020204030204" pitchFamily="49" charset="0"/>
                <a:cs typeface="Consolas" panose="020B0609020204030204" pitchFamily="49" charset="0"/>
              </a:rPr>
              <a:t>&lt;function-expr&gt;</a:t>
            </a:r>
          </a:p>
          <a:p>
            <a:r>
              <a:rPr lang="en-GB" sz="1200" dirty="0">
                <a:latin typeface="Consolas" panose="020B0609020204030204" pitchFamily="49" charset="0"/>
                <a:cs typeface="Consolas" panose="020B0609020204030204" pitchFamily="49" charset="0"/>
              </a:rPr>
              <a:t>  &lt;function-name&gt;</a:t>
            </a:r>
            <a:r>
              <a:rPr lang="en-GB" sz="1200" dirty="0">
                <a:highlight>
                  <a:srgbClr val="FFFF00"/>
                </a:highlight>
                <a:latin typeface="Consolas" panose="020B0609020204030204" pitchFamily="49" charset="0"/>
                <a:cs typeface="Consolas" panose="020B0609020204030204" pitchFamily="49" charset="0"/>
              </a:rPr>
              <a:t>value</a:t>
            </a:r>
            <a:r>
              <a:rPr lang="en-GB" sz="1200" dirty="0">
                <a:latin typeface="Consolas" panose="020B0609020204030204" pitchFamily="49" charset="0"/>
                <a:cs typeface="Consolas" panose="020B0609020204030204" pitchFamily="49" charset="0"/>
              </a:rPr>
              <a:t>&lt;/function-name&gt;</a:t>
            </a:r>
          </a:p>
          <a:p>
            <a:r>
              <a:rPr lang="en-GB" sz="1200" dirty="0">
                <a:latin typeface="Consolas" panose="020B0609020204030204" pitchFamily="49" charset="0"/>
                <a:cs typeface="Consolas" panose="020B0609020204030204" pitchFamily="49" charset="0"/>
              </a:rPr>
              <a:t>  &lt;function-argument&gt;</a:t>
            </a:r>
          </a:p>
          <a:p>
            <a:r>
              <a:rPr lang="en-GB" sz="1200" dirty="0">
                <a:pattFill prst="pct30">
                  <a:fgClr>
                    <a:schemeClr val="bg2">
                      <a:lumMod val="50000"/>
                    </a:schemeClr>
                  </a:fgClr>
                  <a:bgClr>
                    <a:schemeClr val="tx2">
                      <a:lumMod val="75000"/>
                      <a:lumOff val="25000"/>
                    </a:schemeClr>
                  </a:bgClr>
                </a:pattFill>
                <a:highlight>
                  <a:srgbClr val="00FF00"/>
                </a:highlight>
                <a:latin typeface="Consolas" panose="020B0609020204030204" pitchFamily="49" charset="0"/>
                <a:cs typeface="Consolas" panose="020B0609020204030204" pitchFamily="49" charset="0"/>
              </a:rPr>
              <a:t>                                                 </a:t>
            </a:r>
          </a:p>
          <a:p>
            <a:r>
              <a:rPr lang="en-GB" sz="1200" dirty="0">
                <a:pattFill prst="pct30">
                  <a:fgClr>
                    <a:schemeClr val="bg2">
                      <a:lumMod val="50000"/>
                    </a:schemeClr>
                  </a:fgClr>
                  <a:bgClr>
                    <a:schemeClr val="tx2">
                      <a:lumMod val="75000"/>
                      <a:lumOff val="25000"/>
                    </a:schemeClr>
                  </a:bgClr>
                </a:pattFill>
                <a:highlight>
                  <a:srgbClr val="00FF00"/>
                </a:highlight>
                <a:latin typeface="Consolas" panose="020B0609020204030204" pitchFamily="49" charset="0"/>
                <a:cs typeface="Consolas" panose="020B0609020204030204" pitchFamily="49" charset="0"/>
              </a:rPr>
              <a:t>                                                 </a:t>
            </a:r>
          </a:p>
          <a:p>
            <a:r>
              <a:rPr lang="en-GB" sz="1200" dirty="0">
                <a:pattFill prst="pct30">
                  <a:fgClr>
                    <a:schemeClr val="bg2">
                      <a:lumMod val="50000"/>
                    </a:schemeClr>
                  </a:fgClr>
                  <a:bgClr>
                    <a:schemeClr val="tx2">
                      <a:lumMod val="75000"/>
                      <a:lumOff val="25000"/>
                    </a:schemeClr>
                  </a:bgClr>
                </a:pattFill>
                <a:highlight>
                  <a:srgbClr val="00FF00"/>
                </a:highlight>
                <a:latin typeface="Consolas" panose="020B0609020204030204" pitchFamily="49" charset="0"/>
                <a:cs typeface="Consolas" panose="020B0609020204030204" pitchFamily="49" charset="0"/>
              </a:rPr>
              <a:t>                                                 </a:t>
            </a:r>
          </a:p>
          <a:p>
            <a:r>
              <a:rPr lang="en-GB" sz="1200" dirty="0">
                <a:pattFill prst="pct30">
                  <a:fgClr>
                    <a:schemeClr val="bg2">
                      <a:lumMod val="50000"/>
                    </a:schemeClr>
                  </a:fgClr>
                  <a:bgClr>
                    <a:schemeClr val="tx2">
                      <a:lumMod val="75000"/>
                      <a:lumOff val="25000"/>
                    </a:schemeClr>
                  </a:bgClr>
                </a:pattFill>
                <a:highlight>
                  <a:srgbClr val="00FF00"/>
                </a:highlight>
                <a:latin typeface="Consolas" panose="020B0609020204030204" pitchFamily="49" charset="0"/>
                <a:cs typeface="Consolas" panose="020B0609020204030204" pitchFamily="49" charset="0"/>
              </a:rPr>
              <a:t>                                                 </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filter-query</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a:t>
            </a:r>
            <a:r>
              <a:rPr lang="en-GB" sz="1200" dirty="0" err="1">
                <a:latin typeface="Consolas" panose="020B0609020204030204" pitchFamily="49" charset="0"/>
                <a:cs typeface="Consolas" panose="020B0609020204030204" pitchFamily="49" charset="0"/>
              </a:rPr>
              <a:t>rel</a:t>
            </a:r>
            <a:r>
              <a:rPr lang="en-GB" sz="1200" dirty="0">
                <a:latin typeface="Consolas" panose="020B0609020204030204" pitchFamily="49" charset="0"/>
                <a:cs typeface="Consolas" panose="020B0609020204030204" pitchFamily="49" charset="0"/>
              </a:rPr>
              <a:t>-query&gt;</a:t>
            </a:r>
          </a:p>
          <a:p>
            <a:r>
              <a:rPr lang="en-GB" sz="1200" dirty="0">
                <a:latin typeface="Consolas" panose="020B0609020204030204" pitchFamily="49" charset="0"/>
                <a:cs typeface="Consolas" panose="020B0609020204030204" pitchFamily="49" charset="0"/>
              </a:rPr>
              <a:t>        &lt;segments&gt;</a:t>
            </a:r>
          </a:p>
          <a:p>
            <a:r>
              <a:rPr lang="en-GB" sz="1200" dirty="0">
                <a:latin typeface="Consolas" panose="020B0609020204030204" pitchFamily="49" charset="0"/>
                <a:cs typeface="Consolas" panose="020B0609020204030204" pitchFamily="49" charset="0"/>
              </a:rPr>
              <a:t>          &lt;segment&gt;</a:t>
            </a:r>
          </a:p>
          <a:p>
            <a:r>
              <a:rPr lang="en-GB" sz="1200" dirty="0">
                <a:latin typeface="Consolas" panose="020B0609020204030204" pitchFamily="49" charset="0"/>
                <a:cs typeface="Consolas" panose="020B0609020204030204" pitchFamily="49" charset="0"/>
              </a:rPr>
              <a:t>            &lt;child-segment&gt;</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wildcard-selector</a:t>
            </a:r>
            <a:r>
              <a:rPr lang="en-GB" sz="1200" dirty="0">
                <a:latin typeface="Consolas" panose="020B0609020204030204" pitchFamily="49" charset="0"/>
                <a:cs typeface="Consolas" panose="020B0609020204030204" pitchFamily="49" charset="0"/>
              </a:rPr>
              <a:t>&gt;</a:t>
            </a:r>
            <a:r>
              <a:rPr lang="en-GB" sz="1200" dirty="0">
                <a:highlight>
                  <a:srgbClr val="00FF00"/>
                </a:highlight>
                <a:latin typeface="Consolas" panose="020B0609020204030204" pitchFamily="49" charset="0"/>
                <a:cs typeface="Consolas" panose="020B0609020204030204" pitchFamily="49" charset="0"/>
              </a:rPr>
              <a:t>*</a:t>
            </a:r>
            <a:r>
              <a:rPr lang="en-GB" sz="1200" dirty="0">
                <a:latin typeface="Consolas" panose="020B0609020204030204" pitchFamily="49" charset="0"/>
                <a:cs typeface="Consolas" panose="020B0609020204030204" pitchFamily="49" charset="0"/>
              </a:rPr>
              <a:t>&lt;/</a:t>
            </a:r>
            <a:r>
              <a:rPr lang="en-GB" sz="1200" dirty="0">
                <a:highlight>
                  <a:srgbClr val="00FF00"/>
                </a:highlight>
                <a:latin typeface="Consolas" panose="020B0609020204030204" pitchFamily="49" charset="0"/>
                <a:cs typeface="Consolas" panose="020B0609020204030204" pitchFamily="49" charset="0"/>
              </a:rPr>
              <a:t>wildcard-selector</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&lt;/child-segment&gt;</a:t>
            </a:r>
          </a:p>
          <a:p>
            <a:r>
              <a:rPr lang="en-GB" sz="1200" dirty="0">
                <a:latin typeface="Consolas" panose="020B0609020204030204" pitchFamily="49" charset="0"/>
                <a:cs typeface="Consolas" panose="020B0609020204030204" pitchFamily="49" charset="0"/>
              </a:rPr>
              <a:t>          &lt;/segment&gt;</a:t>
            </a:r>
          </a:p>
          <a:p>
            <a:r>
              <a:rPr lang="en-GB" sz="1200" dirty="0">
                <a:latin typeface="Consolas" panose="020B0609020204030204" pitchFamily="49" charset="0"/>
                <a:cs typeface="Consolas" panose="020B0609020204030204" pitchFamily="49" charset="0"/>
              </a:rPr>
              <a:t>        &lt;/segments&gt;</a:t>
            </a:r>
          </a:p>
          <a:p>
            <a:r>
              <a:rPr lang="en-GB" sz="1200" dirty="0">
                <a:latin typeface="Consolas" panose="020B0609020204030204" pitchFamily="49" charset="0"/>
                <a:cs typeface="Consolas" panose="020B0609020204030204" pitchFamily="49" charset="0"/>
              </a:rPr>
              <a:t>      &lt;/</a:t>
            </a:r>
            <a:r>
              <a:rPr lang="en-GB" sz="1200" dirty="0" err="1">
                <a:latin typeface="Consolas" panose="020B0609020204030204" pitchFamily="49" charset="0"/>
                <a:cs typeface="Consolas" panose="020B0609020204030204" pitchFamily="49" charset="0"/>
              </a:rPr>
              <a:t>rel</a:t>
            </a:r>
            <a:r>
              <a:rPr lang="en-GB" sz="1200" dirty="0">
                <a:latin typeface="Consolas" panose="020B0609020204030204" pitchFamily="49" charset="0"/>
                <a:cs typeface="Consolas" panose="020B0609020204030204" pitchFamily="49" charset="0"/>
              </a:rPr>
              <a:t>-query&gt;</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filter-query</a:t>
            </a:r>
            <a:r>
              <a:rPr lang="en-GB" sz="1200" dirty="0">
                <a:latin typeface="Consolas" panose="020B0609020204030204" pitchFamily="49" charset="0"/>
                <a:cs typeface="Consolas" panose="020B0609020204030204" pitchFamily="49" charset="0"/>
              </a:rPr>
              <a:t>&gt;</a:t>
            </a:r>
          </a:p>
          <a:p>
            <a:endParaRPr lang="en-GB" sz="1200" dirty="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endParaRPr lang="en-GB" sz="1200" dirty="0">
              <a:latin typeface="Consolas" panose="020B0609020204030204" pitchFamily="49" charset="0"/>
              <a:cs typeface="Consolas" panose="020B0609020204030204" pitchFamily="49" charset="0"/>
            </a:endParaRPr>
          </a:p>
          <a:p>
            <a:r>
              <a:rPr lang="en-GB" sz="1200" dirty="0">
                <a:latin typeface="Consolas" panose="020B0609020204030204" pitchFamily="49" charset="0"/>
                <a:cs typeface="Consolas" panose="020B0609020204030204" pitchFamily="49" charset="0"/>
              </a:rPr>
              <a:t>  &lt;/function-argument&gt;</a:t>
            </a:r>
          </a:p>
          <a:p>
            <a:r>
              <a:rPr lang="en-GB" sz="1200" dirty="0">
                <a:latin typeface="Consolas" panose="020B0609020204030204" pitchFamily="49" charset="0"/>
                <a:cs typeface="Consolas" panose="020B0609020204030204" pitchFamily="49" charset="0"/>
              </a:rPr>
              <a:t>&lt;/function-expr&gt;</a:t>
            </a:r>
            <a:endParaRPr lang="en-GB" sz="1200" dirty="0">
              <a:highlight>
                <a:srgbClr val="00FFFF"/>
              </a:highlight>
              <a:latin typeface="Consolas" panose="020B0609020204030204" pitchFamily="49" charset="0"/>
              <a:cs typeface="Consolas" panose="020B0609020204030204" pitchFamily="49" charset="0"/>
            </a:endParaRPr>
          </a:p>
        </p:txBody>
      </p:sp>
      <p:sp>
        <p:nvSpPr>
          <p:cNvPr id="24" name="Rectangle 23">
            <a:extLst>
              <a:ext uri="{FF2B5EF4-FFF2-40B4-BE49-F238E27FC236}">
                <a16:creationId xmlns:a16="http://schemas.microsoft.com/office/drawing/2014/main" id="{0905ABA1-7D37-977A-FF99-FBB5BD37DAE4}"/>
              </a:ext>
            </a:extLst>
          </p:cNvPr>
          <p:cNvSpPr/>
          <p:nvPr/>
        </p:nvSpPr>
        <p:spPr>
          <a:xfrm>
            <a:off x="682925" y="1519299"/>
            <a:ext cx="4744718" cy="735617"/>
          </a:xfrm>
          <a:prstGeom prst="rect">
            <a:avLst/>
          </a:prstGeom>
          <a:pattFill prst="pct60">
            <a:fgClr>
              <a:schemeClr val="accent1"/>
            </a:fgClr>
            <a:bgClr>
              <a:srgbClr val="92D050"/>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33" name="Rectangle 32">
            <a:extLst>
              <a:ext uri="{FF2B5EF4-FFF2-40B4-BE49-F238E27FC236}">
                <a16:creationId xmlns:a16="http://schemas.microsoft.com/office/drawing/2014/main" id="{FB54DD11-EB80-548F-D035-C598CC5C1DE6}"/>
              </a:ext>
            </a:extLst>
          </p:cNvPr>
          <p:cNvSpPr/>
          <p:nvPr/>
        </p:nvSpPr>
        <p:spPr>
          <a:xfrm>
            <a:off x="682925" y="4258405"/>
            <a:ext cx="4744718" cy="735617"/>
          </a:xfrm>
          <a:prstGeom prst="rect">
            <a:avLst/>
          </a:prstGeom>
          <a:pattFill prst="pct60">
            <a:fgClr>
              <a:schemeClr val="accent1"/>
            </a:fgClr>
            <a:bgClr>
              <a:srgbClr val="92D050"/>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34" name="Rectangle 33">
            <a:extLst>
              <a:ext uri="{FF2B5EF4-FFF2-40B4-BE49-F238E27FC236}">
                <a16:creationId xmlns:a16="http://schemas.microsoft.com/office/drawing/2014/main" id="{7688B9D6-DDAE-4DAE-9BAF-9F86253F5505}"/>
              </a:ext>
            </a:extLst>
          </p:cNvPr>
          <p:cNvSpPr/>
          <p:nvPr/>
        </p:nvSpPr>
        <p:spPr>
          <a:xfrm>
            <a:off x="6429077" y="1519299"/>
            <a:ext cx="4744718" cy="735617"/>
          </a:xfrm>
          <a:prstGeom prst="rect">
            <a:avLst/>
          </a:prstGeom>
          <a:pattFill prst="pct60">
            <a:fgClr>
              <a:schemeClr val="accent1"/>
            </a:fgClr>
            <a:bgClr>
              <a:srgbClr val="92D050"/>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35" name="Rectangle 34">
            <a:extLst>
              <a:ext uri="{FF2B5EF4-FFF2-40B4-BE49-F238E27FC236}">
                <a16:creationId xmlns:a16="http://schemas.microsoft.com/office/drawing/2014/main" id="{A4643EE7-A522-C249-645F-EFBED6B2A534}"/>
              </a:ext>
            </a:extLst>
          </p:cNvPr>
          <p:cNvSpPr/>
          <p:nvPr/>
        </p:nvSpPr>
        <p:spPr>
          <a:xfrm>
            <a:off x="6429077" y="4207605"/>
            <a:ext cx="4744718" cy="735617"/>
          </a:xfrm>
          <a:prstGeom prst="rect">
            <a:avLst/>
          </a:prstGeom>
          <a:pattFill prst="pct60">
            <a:fgClr>
              <a:schemeClr val="accent1"/>
            </a:fgClr>
            <a:bgClr>
              <a:srgbClr val="92D050"/>
            </a:bgClr>
          </a:patt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FR"/>
          </a:p>
        </p:txBody>
      </p:sp>
      <p:sp>
        <p:nvSpPr>
          <p:cNvPr id="6" name="TextBox 5">
            <a:extLst>
              <a:ext uri="{FF2B5EF4-FFF2-40B4-BE49-F238E27FC236}">
                <a16:creationId xmlns:a16="http://schemas.microsoft.com/office/drawing/2014/main" id="{996A5B87-56E2-2B6C-A8C9-9D3DFE514DA6}"/>
              </a:ext>
            </a:extLst>
          </p:cNvPr>
          <p:cNvSpPr txBox="1"/>
          <p:nvPr/>
        </p:nvSpPr>
        <p:spPr>
          <a:xfrm>
            <a:off x="295707" y="920840"/>
            <a:ext cx="5410872" cy="4524315"/>
          </a:xfrm>
          <a:prstGeom prst="rect">
            <a:avLst/>
          </a:prstGeom>
          <a:noFill/>
          <a:ln>
            <a:solidFill>
              <a:schemeClr val="tx1"/>
            </a:solidFill>
          </a:ln>
        </p:spPr>
        <p:txBody>
          <a:bodyPr wrap="square">
            <a:spAutoFit/>
          </a:bodyPr>
          <a:lstStyle/>
          <a:p>
            <a:r>
              <a:rPr lang="en-GB" sz="1200" dirty="0">
                <a:latin typeface="Consolas" panose="020B0609020204030204" pitchFamily="49" charset="0"/>
                <a:cs typeface="Consolas" panose="020B0609020204030204" pitchFamily="49" charset="0"/>
              </a:rPr>
              <a:t>&lt;function-expr&gt;</a:t>
            </a:r>
          </a:p>
          <a:p>
            <a:r>
              <a:rPr lang="en-GB" sz="1200" dirty="0">
                <a:latin typeface="Consolas" panose="020B0609020204030204" pitchFamily="49" charset="0"/>
                <a:cs typeface="Consolas" panose="020B0609020204030204" pitchFamily="49" charset="0"/>
              </a:rPr>
              <a:t>  &lt;function-name&gt;</a:t>
            </a:r>
            <a:r>
              <a:rPr lang="en-GB" sz="1200" dirty="0">
                <a:highlight>
                  <a:srgbClr val="FFFF00"/>
                </a:highlight>
                <a:latin typeface="Consolas" panose="020B0609020204030204" pitchFamily="49" charset="0"/>
                <a:cs typeface="Consolas" panose="020B0609020204030204" pitchFamily="49" charset="0"/>
              </a:rPr>
              <a:t>value</a:t>
            </a:r>
            <a:r>
              <a:rPr lang="en-GB" sz="1200" dirty="0">
                <a:latin typeface="Consolas" panose="020B0609020204030204" pitchFamily="49" charset="0"/>
                <a:cs typeface="Consolas" panose="020B0609020204030204" pitchFamily="49" charset="0"/>
              </a:rPr>
              <a:t>&lt;/function-name&gt;</a:t>
            </a:r>
          </a:p>
          <a:p>
            <a:r>
              <a:rPr lang="en-GB" sz="1200" dirty="0">
                <a:latin typeface="Consolas" panose="020B0609020204030204" pitchFamily="49" charset="0"/>
                <a:cs typeface="Consolas" panose="020B0609020204030204" pitchFamily="49" charset="0"/>
              </a:rPr>
              <a:t>  &lt;function-argument&gt;</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logical-expr</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&lt;logical-or-expr&gt;</a:t>
            </a:r>
          </a:p>
          <a:p>
            <a:r>
              <a:rPr lang="en-GB" sz="1200" dirty="0">
                <a:latin typeface="Consolas" panose="020B0609020204030204" pitchFamily="49" charset="0"/>
                <a:cs typeface="Consolas" panose="020B0609020204030204" pitchFamily="49" charset="0"/>
              </a:rPr>
              <a:t>        &lt;logical-and-expr&gt;</a:t>
            </a:r>
          </a:p>
          <a:p>
            <a:r>
              <a:rPr lang="en-GB" sz="1200" dirty="0">
                <a:latin typeface="Consolas" panose="020B0609020204030204" pitchFamily="49" charset="0"/>
                <a:cs typeface="Consolas" panose="020B0609020204030204" pitchFamily="49" charset="0"/>
              </a:rPr>
              <a:t>          &lt;test-expr&gt;</a:t>
            </a:r>
          </a:p>
          <a:p>
            <a:r>
              <a:rPr lang="en-GB" sz="1200" dirty="0">
                <a:latin typeface="Consolas" panose="020B0609020204030204" pitchFamily="49" charset="0"/>
                <a:cs typeface="Consolas" panose="020B0609020204030204" pitchFamily="49" charset="0"/>
              </a:rPr>
              <a:t>            &lt;</a:t>
            </a:r>
            <a:r>
              <a:rPr lang="en-GB" sz="1200" b="1" dirty="0">
                <a:latin typeface="Consolas" panose="020B0609020204030204" pitchFamily="49" charset="0"/>
                <a:cs typeface="Consolas" panose="020B0609020204030204" pitchFamily="49" charset="0"/>
              </a:rPr>
              <a:t>filter-query</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a:t>
            </a:r>
            <a:r>
              <a:rPr lang="en-GB" sz="1200" dirty="0" err="1">
                <a:latin typeface="Consolas" panose="020B0609020204030204" pitchFamily="49" charset="0"/>
                <a:cs typeface="Consolas" panose="020B0609020204030204" pitchFamily="49" charset="0"/>
              </a:rPr>
              <a:t>rel</a:t>
            </a:r>
            <a:r>
              <a:rPr lang="en-GB" sz="1200" dirty="0">
                <a:latin typeface="Consolas" panose="020B0609020204030204" pitchFamily="49" charset="0"/>
                <a:cs typeface="Consolas" panose="020B0609020204030204" pitchFamily="49" charset="0"/>
              </a:rPr>
              <a:t>-query&gt;</a:t>
            </a:r>
          </a:p>
          <a:p>
            <a:r>
              <a:rPr lang="en-GB" sz="1200" dirty="0">
                <a:latin typeface="Consolas" panose="020B0609020204030204" pitchFamily="49" charset="0"/>
                <a:cs typeface="Consolas" panose="020B0609020204030204" pitchFamily="49" charset="0"/>
              </a:rPr>
              <a:t>                &lt;segments&gt;</a:t>
            </a:r>
          </a:p>
          <a:p>
            <a:r>
              <a:rPr lang="en-GB" sz="1200" dirty="0">
                <a:latin typeface="Consolas" panose="020B0609020204030204" pitchFamily="49" charset="0"/>
                <a:cs typeface="Consolas" panose="020B0609020204030204" pitchFamily="49" charset="0"/>
              </a:rPr>
              <a:t>                  &lt;segment&gt;</a:t>
            </a:r>
          </a:p>
          <a:p>
            <a:r>
              <a:rPr lang="en-GB" sz="1200" dirty="0">
                <a:latin typeface="Consolas" panose="020B0609020204030204" pitchFamily="49" charset="0"/>
                <a:cs typeface="Consolas" panose="020B0609020204030204" pitchFamily="49" charset="0"/>
              </a:rPr>
              <a:t>                    &lt;child-segment&gt;</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wildcard-selector</a:t>
            </a:r>
            <a:r>
              <a:rPr lang="en-GB" sz="1200" dirty="0">
                <a:latin typeface="Consolas" panose="020B0609020204030204" pitchFamily="49" charset="0"/>
                <a:cs typeface="Consolas" panose="020B0609020204030204" pitchFamily="49" charset="0"/>
              </a:rPr>
              <a:t>&gt;</a:t>
            </a:r>
            <a:r>
              <a:rPr lang="en-GB" sz="1200" dirty="0">
                <a:highlight>
                  <a:srgbClr val="00FF00"/>
                </a:highlight>
                <a:latin typeface="Consolas" panose="020B0609020204030204" pitchFamily="49" charset="0"/>
                <a:cs typeface="Consolas" panose="020B0609020204030204" pitchFamily="49" charset="0"/>
              </a:rPr>
              <a:t>*</a:t>
            </a:r>
            <a:r>
              <a:rPr lang="en-GB" sz="1200" dirty="0">
                <a:latin typeface="Consolas" panose="020B0609020204030204" pitchFamily="49" charset="0"/>
                <a:cs typeface="Consolas" panose="020B0609020204030204" pitchFamily="49" charset="0"/>
              </a:rPr>
              <a:t>&lt;/</a:t>
            </a:r>
            <a:r>
              <a:rPr lang="en-GB" sz="1200" dirty="0">
                <a:highlight>
                  <a:srgbClr val="00FF00"/>
                </a:highlight>
                <a:latin typeface="Consolas" panose="020B0609020204030204" pitchFamily="49" charset="0"/>
                <a:cs typeface="Consolas" panose="020B0609020204030204" pitchFamily="49" charset="0"/>
              </a:rPr>
              <a:t>wildcard-selector</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&lt;/child-segment&gt;</a:t>
            </a:r>
          </a:p>
          <a:p>
            <a:r>
              <a:rPr lang="en-GB" sz="1200" dirty="0">
                <a:latin typeface="Consolas" panose="020B0609020204030204" pitchFamily="49" charset="0"/>
                <a:cs typeface="Consolas" panose="020B0609020204030204" pitchFamily="49" charset="0"/>
              </a:rPr>
              <a:t>                  &lt;/segment&gt;</a:t>
            </a:r>
          </a:p>
          <a:p>
            <a:r>
              <a:rPr lang="en-GB" sz="1200" dirty="0">
                <a:latin typeface="Consolas" panose="020B0609020204030204" pitchFamily="49" charset="0"/>
                <a:cs typeface="Consolas" panose="020B0609020204030204" pitchFamily="49" charset="0"/>
              </a:rPr>
              <a:t>                &lt;/segments&gt;</a:t>
            </a:r>
          </a:p>
          <a:p>
            <a:r>
              <a:rPr lang="en-GB" sz="1200" dirty="0">
                <a:latin typeface="Consolas" panose="020B0609020204030204" pitchFamily="49" charset="0"/>
                <a:cs typeface="Consolas" panose="020B0609020204030204" pitchFamily="49" charset="0"/>
              </a:rPr>
              <a:t>              &lt;/</a:t>
            </a:r>
            <a:r>
              <a:rPr lang="en-GB" sz="1200" dirty="0" err="1">
                <a:latin typeface="Consolas" panose="020B0609020204030204" pitchFamily="49" charset="0"/>
                <a:cs typeface="Consolas" panose="020B0609020204030204" pitchFamily="49" charset="0"/>
              </a:rPr>
              <a:t>rel</a:t>
            </a:r>
            <a:r>
              <a:rPr lang="en-GB" sz="1200" dirty="0">
                <a:latin typeface="Consolas" panose="020B0609020204030204" pitchFamily="49" charset="0"/>
                <a:cs typeface="Consolas" panose="020B0609020204030204" pitchFamily="49" charset="0"/>
              </a:rPr>
              <a:t>-query&gt;</a:t>
            </a:r>
          </a:p>
          <a:p>
            <a:r>
              <a:rPr lang="en-GB" sz="1200" dirty="0">
                <a:latin typeface="Consolas" panose="020B0609020204030204" pitchFamily="49" charset="0"/>
                <a:cs typeface="Consolas" panose="020B0609020204030204" pitchFamily="49" charset="0"/>
              </a:rPr>
              <a:t>            &lt;/</a:t>
            </a:r>
            <a:r>
              <a:rPr lang="en-GB" sz="1200" b="1" dirty="0">
                <a:latin typeface="Consolas" panose="020B0609020204030204" pitchFamily="49" charset="0"/>
                <a:cs typeface="Consolas" panose="020B0609020204030204" pitchFamily="49" charset="0"/>
              </a:rPr>
              <a:t>filter-query</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&lt;/test-expr&gt;</a:t>
            </a:r>
          </a:p>
          <a:p>
            <a:r>
              <a:rPr lang="en-GB" sz="1200" dirty="0">
                <a:latin typeface="Consolas" panose="020B0609020204030204" pitchFamily="49" charset="0"/>
                <a:cs typeface="Consolas" panose="020B0609020204030204" pitchFamily="49" charset="0"/>
              </a:rPr>
              <a:t>        &lt;/logical-and-expr&gt;</a:t>
            </a:r>
          </a:p>
          <a:p>
            <a:r>
              <a:rPr lang="en-GB" sz="1200" dirty="0">
                <a:latin typeface="Consolas" panose="020B0609020204030204" pitchFamily="49" charset="0"/>
                <a:cs typeface="Consolas" panose="020B0609020204030204" pitchFamily="49" charset="0"/>
              </a:rPr>
              <a:t>      &lt;/logical-or-expr&gt;</a:t>
            </a:r>
          </a:p>
          <a:p>
            <a:r>
              <a:rPr lang="en-GB" sz="1200" dirty="0">
                <a:latin typeface="Consolas" panose="020B0609020204030204" pitchFamily="49" charset="0"/>
                <a:cs typeface="Consolas" panose="020B0609020204030204" pitchFamily="49" charset="0"/>
              </a:rPr>
              <a:t>    &lt;/</a:t>
            </a:r>
            <a:r>
              <a:rPr lang="en-GB" sz="1200" dirty="0">
                <a:highlight>
                  <a:srgbClr val="00FF00"/>
                </a:highlight>
                <a:latin typeface="Consolas" panose="020B0609020204030204" pitchFamily="49" charset="0"/>
                <a:cs typeface="Consolas" panose="020B0609020204030204" pitchFamily="49" charset="0"/>
              </a:rPr>
              <a:t>logical-expr</a:t>
            </a:r>
            <a:r>
              <a:rPr lang="en-GB" sz="1200" dirty="0">
                <a:latin typeface="Consolas" panose="020B0609020204030204" pitchFamily="49" charset="0"/>
                <a:cs typeface="Consolas" panose="020B0609020204030204" pitchFamily="49" charset="0"/>
              </a:rPr>
              <a:t>&gt;</a:t>
            </a:r>
          </a:p>
          <a:p>
            <a:r>
              <a:rPr lang="en-GB" sz="1200" dirty="0">
                <a:latin typeface="Consolas" panose="020B0609020204030204" pitchFamily="49" charset="0"/>
                <a:cs typeface="Consolas" panose="020B0609020204030204" pitchFamily="49" charset="0"/>
              </a:rPr>
              <a:t>  &lt;/function-argument&gt;</a:t>
            </a:r>
          </a:p>
          <a:p>
            <a:r>
              <a:rPr lang="en-GB" sz="1200" dirty="0">
                <a:latin typeface="Consolas" panose="020B0609020204030204" pitchFamily="49" charset="0"/>
                <a:cs typeface="Consolas" panose="020B0609020204030204" pitchFamily="49" charset="0"/>
              </a:rPr>
              <a:t>&lt;/function-expr&gt;</a:t>
            </a:r>
            <a:endParaRPr lang="en-GB" sz="1200" dirty="0">
              <a:highlight>
                <a:srgbClr val="00FFFF"/>
              </a:highlight>
              <a:latin typeface="Consolas" panose="020B0609020204030204" pitchFamily="49" charset="0"/>
              <a:cs typeface="Consolas" panose="020B0609020204030204" pitchFamily="49" charset="0"/>
            </a:endParaRPr>
          </a:p>
        </p:txBody>
      </p:sp>
      <p:sp>
        <p:nvSpPr>
          <p:cNvPr id="23" name="Title 1">
            <a:extLst>
              <a:ext uri="{FF2B5EF4-FFF2-40B4-BE49-F238E27FC236}">
                <a16:creationId xmlns:a16="http://schemas.microsoft.com/office/drawing/2014/main" id="{BADA0B18-A048-19E2-AC07-607E91E85171}"/>
              </a:ext>
            </a:extLst>
          </p:cNvPr>
          <p:cNvSpPr>
            <a:spLocks noGrp="1"/>
          </p:cNvSpPr>
          <p:nvPr>
            <p:ph type="title"/>
          </p:nvPr>
        </p:nvSpPr>
        <p:spPr>
          <a:xfrm>
            <a:off x="487680" y="371755"/>
            <a:ext cx="10437798"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A case of ambiguity: </a:t>
            </a:r>
            <a:r>
              <a:rPr lang="en-FR" sz="3100" dirty="0">
                <a:latin typeface="Consolas" panose="020B0609020204030204" pitchFamily="49" charset="0"/>
                <a:cs typeface="Consolas" panose="020B0609020204030204" pitchFamily="49" charset="0"/>
              </a:rPr>
              <a:t>$[?</a:t>
            </a:r>
            <a:r>
              <a:rPr lang="en-FR" sz="3100" dirty="0">
                <a:highlight>
                  <a:srgbClr val="FFFF00"/>
                </a:highlight>
                <a:latin typeface="Consolas" panose="020B0609020204030204" pitchFamily="49" charset="0"/>
                <a:cs typeface="Consolas" panose="020B0609020204030204" pitchFamily="49" charset="0"/>
              </a:rPr>
              <a:t>value</a:t>
            </a:r>
            <a:r>
              <a:rPr lang="en-FR" sz="3100" dirty="0">
                <a:latin typeface="Consolas" panose="020B0609020204030204" pitchFamily="49" charset="0"/>
                <a:cs typeface="Consolas" panose="020B0609020204030204" pitchFamily="49" charset="0"/>
              </a:rPr>
              <a:t>(</a:t>
            </a:r>
            <a:r>
              <a:rPr lang="en-FR" sz="3100" dirty="0">
                <a:highlight>
                  <a:srgbClr val="00FF00"/>
                </a:highlight>
                <a:latin typeface="Consolas" panose="020B0609020204030204" pitchFamily="49" charset="0"/>
                <a:cs typeface="Consolas" panose="020B0609020204030204" pitchFamily="49" charset="0"/>
              </a:rPr>
              <a:t>@.*</a:t>
            </a:r>
            <a:r>
              <a:rPr lang="en-FR" sz="3100" dirty="0">
                <a:latin typeface="Consolas" panose="020B0609020204030204" pitchFamily="49" charset="0"/>
                <a:cs typeface="Consolas" panose="020B0609020204030204" pitchFamily="49" charset="0"/>
              </a:rPr>
              <a:t>)==4]</a:t>
            </a:r>
            <a:r>
              <a:rPr lang="en-FR" sz="3200" dirty="0">
                <a:latin typeface="Cavolini" panose="03000502040302020204" pitchFamily="66" charset="0"/>
                <a:cs typeface="Cavolini" panose="03000502040302020204" pitchFamily="66" charset="0"/>
              </a:rPr>
              <a:t> (3)</a:t>
            </a:r>
          </a:p>
        </p:txBody>
      </p:sp>
    </p:spTree>
    <p:extLst>
      <p:ext uri="{BB962C8B-B14F-4D97-AF65-F5344CB8AC3E}">
        <p14:creationId xmlns:p14="http://schemas.microsoft.com/office/powerpoint/2010/main" val="35035940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173361" y="363927"/>
            <a:ext cx="11845278" cy="516326"/>
          </a:xfrm>
        </p:spPr>
        <p:txBody>
          <a:bodyPr>
            <a:normAutofit fontScale="90000"/>
          </a:bodyPr>
          <a:lstStyle/>
          <a:p>
            <a:pPr algn="ctr"/>
            <a:r>
              <a:rPr lang="en-GB" sz="3200" dirty="0">
                <a:latin typeface="Cavolini" panose="03000502040302020204" pitchFamily="66" charset="0"/>
                <a:cs typeface="Cavolini" panose="03000502040302020204" pitchFamily="66" charset="0"/>
              </a:rPr>
              <a:t>Can mail me at: </a:t>
            </a:r>
            <a:r>
              <a:rPr lang="en-GB" sz="3200" b="1" dirty="0" err="1">
                <a:latin typeface="Cavolini" panose="03000502040302020204" pitchFamily="66" charset="0"/>
                <a:cs typeface="Cavolini" panose="03000502040302020204" pitchFamily="66" charset="0"/>
              </a:rPr>
              <a:t>contact@xmljacquard.org</a:t>
            </a:r>
            <a:endParaRPr lang="en-FR" sz="3200" b="1" dirty="0">
              <a:latin typeface="Consolas" panose="020B0609020204030204" pitchFamily="49" charset="0"/>
              <a:cs typeface="Consolas" panose="020B0609020204030204" pitchFamily="49" charset="0"/>
            </a:endParaRPr>
          </a:p>
        </p:txBody>
      </p:sp>
      <p:sp>
        <p:nvSpPr>
          <p:cNvPr id="3" name="TextBox 2">
            <a:extLst>
              <a:ext uri="{FF2B5EF4-FFF2-40B4-BE49-F238E27FC236}">
                <a16:creationId xmlns:a16="http://schemas.microsoft.com/office/drawing/2014/main" id="{DD909FFF-CC5A-33BA-7FAA-38E78F8D077F}"/>
              </a:ext>
            </a:extLst>
          </p:cNvPr>
          <p:cNvSpPr txBox="1"/>
          <p:nvPr/>
        </p:nvSpPr>
        <p:spPr>
          <a:xfrm>
            <a:off x="5162309" y="3171463"/>
            <a:ext cx="960584" cy="369332"/>
          </a:xfrm>
          <a:prstGeom prst="rect">
            <a:avLst/>
          </a:prstGeom>
          <a:noFill/>
        </p:spPr>
        <p:txBody>
          <a:bodyPr wrap="none" rtlCol="0">
            <a:spAutoFit/>
          </a:bodyPr>
          <a:lstStyle/>
          <a:p>
            <a:r>
              <a:rPr lang="en-FR" dirty="0"/>
              <a:t>Thanks!</a:t>
            </a:r>
          </a:p>
        </p:txBody>
      </p:sp>
    </p:spTree>
    <p:extLst>
      <p:ext uri="{BB962C8B-B14F-4D97-AF65-F5344CB8AC3E}">
        <p14:creationId xmlns:p14="http://schemas.microsoft.com/office/powerpoint/2010/main" val="551972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DCEA3-C027-932C-015E-EF0457DA6832}"/>
              </a:ext>
            </a:extLst>
          </p:cNvPr>
          <p:cNvSpPr>
            <a:spLocks noGrp="1"/>
          </p:cNvSpPr>
          <p:nvPr>
            <p:ph type="title"/>
          </p:nvPr>
        </p:nvSpPr>
        <p:spPr>
          <a:xfrm>
            <a:off x="526093" y="277444"/>
            <a:ext cx="11123112" cy="1012738"/>
          </a:xfrm>
        </p:spPr>
        <p:txBody>
          <a:bodyPr>
            <a:normAutofit/>
          </a:bodyPr>
          <a:lstStyle/>
          <a:p>
            <a:r>
              <a:rPr lang="en-FR" sz="3600" dirty="0">
                <a:latin typeface="Cavolini" panose="03000502040302020204" pitchFamily="66" charset="0"/>
                <a:cs typeface="Cavolini" panose="03000502040302020204" pitchFamily="66" charset="0"/>
              </a:rPr>
              <a:t>RFC9535 – JSONPATH – appeared Feb 2024</a:t>
            </a:r>
          </a:p>
        </p:txBody>
      </p:sp>
      <p:sp>
        <p:nvSpPr>
          <p:cNvPr id="3" name="Content Placeholder 2">
            <a:extLst>
              <a:ext uri="{FF2B5EF4-FFF2-40B4-BE49-F238E27FC236}">
                <a16:creationId xmlns:a16="http://schemas.microsoft.com/office/drawing/2014/main" id="{5FCED6DC-930D-AFB3-843A-165E8FFDD4AF}"/>
              </a:ext>
            </a:extLst>
          </p:cNvPr>
          <p:cNvSpPr>
            <a:spLocks noGrp="1"/>
          </p:cNvSpPr>
          <p:nvPr>
            <p:ph idx="1"/>
          </p:nvPr>
        </p:nvSpPr>
        <p:spPr>
          <a:xfrm>
            <a:off x="7716033" y="1603006"/>
            <a:ext cx="3775553" cy="3903714"/>
          </a:xfrm>
        </p:spPr>
        <p:txBody>
          <a:bodyPr>
            <a:normAutofit/>
          </a:bodyPr>
          <a:lstStyle/>
          <a:p>
            <a:r>
              <a:rPr lang="en-FR" dirty="0">
                <a:latin typeface="Cavolini" panose="03000502040302020204" pitchFamily="66" charset="0"/>
                <a:cs typeface="Cavolini" panose="03000502040302020204" pitchFamily="66" charset="0"/>
              </a:rPr>
              <a:t>A standard for JSONPATH after around 50 implementations were developed.</a:t>
            </a:r>
          </a:p>
        </p:txBody>
      </p:sp>
      <p:pic>
        <p:nvPicPr>
          <p:cNvPr id="4" name="Picture 3" descr="Text of the IETF page for RFC9535">
            <a:extLst>
              <a:ext uri="{FF2B5EF4-FFF2-40B4-BE49-F238E27FC236}">
                <a16:creationId xmlns:a16="http://schemas.microsoft.com/office/drawing/2014/main" id="{1F1CB74D-10D7-8037-5A94-BE2441111ADE}"/>
              </a:ext>
            </a:extLst>
          </p:cNvPr>
          <p:cNvPicPr>
            <a:picLocks noChangeAspect="1"/>
          </p:cNvPicPr>
          <p:nvPr/>
        </p:nvPicPr>
        <p:blipFill>
          <a:blip r:embed="rId3"/>
          <a:stretch>
            <a:fillRect/>
          </a:stretch>
        </p:blipFill>
        <p:spPr>
          <a:xfrm>
            <a:off x="309113" y="1180978"/>
            <a:ext cx="7113741" cy="5084201"/>
          </a:xfrm>
          <a:prstGeom prst="rect">
            <a:avLst/>
          </a:prstGeom>
        </p:spPr>
      </p:pic>
      <p:sp>
        <p:nvSpPr>
          <p:cNvPr id="6" name="TextBox 5">
            <a:extLst>
              <a:ext uri="{FF2B5EF4-FFF2-40B4-BE49-F238E27FC236}">
                <a16:creationId xmlns:a16="http://schemas.microsoft.com/office/drawing/2014/main" id="{254C4B71-9AF4-8B4F-3EE9-E46C4A476D96}"/>
              </a:ext>
            </a:extLst>
          </p:cNvPr>
          <p:cNvSpPr txBox="1"/>
          <p:nvPr/>
        </p:nvSpPr>
        <p:spPr>
          <a:xfrm>
            <a:off x="1137920" y="6395890"/>
            <a:ext cx="6096000" cy="307777"/>
          </a:xfrm>
          <a:prstGeom prst="rect">
            <a:avLst/>
          </a:prstGeom>
          <a:noFill/>
        </p:spPr>
        <p:txBody>
          <a:bodyPr wrap="square">
            <a:spAutoFit/>
          </a:bodyPr>
          <a:lstStyle/>
          <a:p>
            <a:r>
              <a:rPr lang="en-FR" sz="1400" dirty="0">
                <a:hlinkClick r:id="rId4"/>
              </a:rPr>
              <a:t>https://datatracker.ietf.org/doc/rfc9535/</a:t>
            </a:r>
            <a:endParaRPr lang="en-FR" sz="1400" dirty="0"/>
          </a:p>
        </p:txBody>
      </p:sp>
    </p:spTree>
    <p:extLst>
      <p:ext uri="{BB962C8B-B14F-4D97-AF65-F5344CB8AC3E}">
        <p14:creationId xmlns:p14="http://schemas.microsoft.com/office/powerpoint/2010/main" val="37620860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DCEA3-C027-932C-015E-EF0457DA6832}"/>
              </a:ext>
            </a:extLst>
          </p:cNvPr>
          <p:cNvSpPr>
            <a:spLocks noGrp="1"/>
          </p:cNvSpPr>
          <p:nvPr>
            <p:ph type="title"/>
          </p:nvPr>
        </p:nvSpPr>
        <p:spPr>
          <a:xfrm>
            <a:off x="526093" y="277444"/>
            <a:ext cx="11123112" cy="1012738"/>
          </a:xfrm>
        </p:spPr>
        <p:txBody>
          <a:bodyPr>
            <a:normAutofit/>
          </a:bodyPr>
          <a:lstStyle/>
          <a:p>
            <a:r>
              <a:rPr lang="en-FR" sz="3600" dirty="0">
                <a:latin typeface="Cavolini" panose="03000502040302020204" pitchFamily="66" charset="0"/>
                <a:cs typeface="Cavolini" panose="03000502040302020204" pitchFamily="66" charset="0"/>
              </a:rPr>
              <a:t>RFC9535 – ABNF grammar at its heart (1)</a:t>
            </a:r>
          </a:p>
        </p:txBody>
      </p:sp>
      <p:sp>
        <p:nvSpPr>
          <p:cNvPr id="3" name="Content Placeholder 2">
            <a:extLst>
              <a:ext uri="{FF2B5EF4-FFF2-40B4-BE49-F238E27FC236}">
                <a16:creationId xmlns:a16="http://schemas.microsoft.com/office/drawing/2014/main" id="{5FCED6DC-930D-AFB3-843A-165E8FFDD4AF}"/>
              </a:ext>
            </a:extLst>
          </p:cNvPr>
          <p:cNvSpPr>
            <a:spLocks noGrp="1"/>
          </p:cNvSpPr>
          <p:nvPr>
            <p:ph idx="1"/>
          </p:nvPr>
        </p:nvSpPr>
        <p:spPr>
          <a:xfrm>
            <a:off x="8061473" y="1562366"/>
            <a:ext cx="3775553" cy="2120073"/>
          </a:xfrm>
        </p:spPr>
        <p:txBody>
          <a:bodyPr>
            <a:normAutofit fontScale="92500" lnSpcReduction="10000"/>
          </a:bodyPr>
          <a:lstStyle/>
          <a:p>
            <a:r>
              <a:rPr lang="en-FR" dirty="0">
                <a:latin typeface="Cavolini" panose="03000502040302020204" pitchFamily="66" charset="0"/>
                <a:cs typeface="Cavolini" panose="03000502040302020204" pitchFamily="66" charset="0"/>
              </a:rPr>
              <a:t>Around 150 lines of ABNF to describe the query grammar in IETF </a:t>
            </a:r>
            <a:r>
              <a:rPr lang="en-FR" b="1" i="1" dirty="0">
                <a:latin typeface="Cavolini" panose="03000502040302020204" pitchFamily="66" charset="0"/>
                <a:cs typeface="Cavolini" panose="03000502040302020204" pitchFamily="66" charset="0"/>
              </a:rPr>
              <a:t>RFC5234 </a:t>
            </a:r>
            <a:r>
              <a:rPr lang="en-FR" i="1" dirty="0">
                <a:latin typeface="Cavolini" panose="03000502040302020204" pitchFamily="66" charset="0"/>
                <a:cs typeface="Cavolini" panose="03000502040302020204" pitchFamily="66" charset="0"/>
              </a:rPr>
              <a:t>(a.k.a </a:t>
            </a:r>
            <a:r>
              <a:rPr lang="en-FR" b="1" i="1" dirty="0">
                <a:latin typeface="Cavolini" panose="03000502040302020204" pitchFamily="66" charset="0"/>
                <a:cs typeface="Cavolini" panose="03000502040302020204" pitchFamily="66" charset="0"/>
              </a:rPr>
              <a:t>STD68</a:t>
            </a:r>
            <a:r>
              <a:rPr lang="en-FR" i="1" dirty="0">
                <a:latin typeface="Cavolini" panose="03000502040302020204" pitchFamily="66" charset="0"/>
                <a:cs typeface="Cavolini" panose="03000502040302020204" pitchFamily="66" charset="0"/>
              </a:rPr>
              <a:t>)</a:t>
            </a:r>
            <a:r>
              <a:rPr lang="en-FR" dirty="0">
                <a:latin typeface="Cavolini" panose="03000502040302020204" pitchFamily="66" charset="0"/>
                <a:cs typeface="Cavolini" panose="03000502040302020204" pitchFamily="66" charset="0"/>
              </a:rPr>
              <a:t>.</a:t>
            </a:r>
          </a:p>
        </p:txBody>
      </p:sp>
      <p:pic>
        <p:nvPicPr>
          <p:cNvPr id="6" name="Picture 5" descr="A screenshot of a computer&#10;&#10;Description automatically generated">
            <a:extLst>
              <a:ext uri="{FF2B5EF4-FFF2-40B4-BE49-F238E27FC236}">
                <a16:creationId xmlns:a16="http://schemas.microsoft.com/office/drawing/2014/main" id="{9233BDB1-3765-E7F7-B86B-04D98538EDE3}"/>
              </a:ext>
            </a:extLst>
          </p:cNvPr>
          <p:cNvPicPr>
            <a:picLocks noChangeAspect="1"/>
          </p:cNvPicPr>
          <p:nvPr/>
        </p:nvPicPr>
        <p:blipFill>
          <a:blip r:embed="rId3"/>
          <a:stretch>
            <a:fillRect/>
          </a:stretch>
        </p:blipFill>
        <p:spPr>
          <a:xfrm>
            <a:off x="161934" y="1157368"/>
            <a:ext cx="7772400" cy="4931933"/>
          </a:xfrm>
          <a:prstGeom prst="rect">
            <a:avLst/>
          </a:prstGeom>
        </p:spPr>
      </p:pic>
      <p:sp>
        <p:nvSpPr>
          <p:cNvPr id="5" name="TextBox 4">
            <a:extLst>
              <a:ext uri="{FF2B5EF4-FFF2-40B4-BE49-F238E27FC236}">
                <a16:creationId xmlns:a16="http://schemas.microsoft.com/office/drawing/2014/main" id="{92C4B8A2-31AF-7673-5ECB-F4B4255A4615}"/>
              </a:ext>
            </a:extLst>
          </p:cNvPr>
          <p:cNvSpPr txBox="1"/>
          <p:nvPr/>
        </p:nvSpPr>
        <p:spPr>
          <a:xfrm>
            <a:off x="826477" y="6211224"/>
            <a:ext cx="3715378" cy="338554"/>
          </a:xfrm>
          <a:prstGeom prst="rect">
            <a:avLst/>
          </a:prstGeom>
          <a:noFill/>
        </p:spPr>
        <p:txBody>
          <a:bodyPr wrap="square">
            <a:spAutoFit/>
          </a:bodyPr>
          <a:lstStyle/>
          <a:p>
            <a:r>
              <a:rPr lang="en-FR" sz="1600" dirty="0">
                <a:hlinkClick r:id="rId4"/>
              </a:rPr>
              <a:t>https://datatracker.ietf.org/doc/std68/</a:t>
            </a:r>
            <a:endParaRPr lang="en-FR" sz="1600" dirty="0"/>
          </a:p>
        </p:txBody>
      </p:sp>
      <p:sp>
        <p:nvSpPr>
          <p:cNvPr id="9" name="TextBox 8">
            <a:extLst>
              <a:ext uri="{FF2B5EF4-FFF2-40B4-BE49-F238E27FC236}">
                <a16:creationId xmlns:a16="http://schemas.microsoft.com/office/drawing/2014/main" id="{A5E235AC-916E-6C8D-72D1-3AF1BF0814B2}"/>
              </a:ext>
            </a:extLst>
          </p:cNvPr>
          <p:cNvSpPr txBox="1"/>
          <p:nvPr/>
        </p:nvSpPr>
        <p:spPr>
          <a:xfrm>
            <a:off x="4887172" y="6195835"/>
            <a:ext cx="3965426" cy="338554"/>
          </a:xfrm>
          <a:prstGeom prst="rect">
            <a:avLst/>
          </a:prstGeom>
          <a:noFill/>
        </p:spPr>
        <p:txBody>
          <a:bodyPr wrap="square">
            <a:spAutoFit/>
          </a:bodyPr>
          <a:lstStyle/>
          <a:p>
            <a:r>
              <a:rPr lang="en-FR" sz="1600" dirty="0">
                <a:hlinkClick r:id="rId5"/>
              </a:rPr>
              <a:t>https://datatracker.ietf.org/doc/rfc5234/</a:t>
            </a:r>
            <a:endParaRPr lang="en-FR" sz="1600" dirty="0"/>
          </a:p>
        </p:txBody>
      </p:sp>
    </p:spTree>
    <p:extLst>
      <p:ext uri="{BB962C8B-B14F-4D97-AF65-F5344CB8AC3E}">
        <p14:creationId xmlns:p14="http://schemas.microsoft.com/office/powerpoint/2010/main" val="38893736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DCEA3-C027-932C-015E-EF0457DA6832}"/>
              </a:ext>
            </a:extLst>
          </p:cNvPr>
          <p:cNvSpPr>
            <a:spLocks noGrp="1"/>
          </p:cNvSpPr>
          <p:nvPr>
            <p:ph type="title"/>
          </p:nvPr>
        </p:nvSpPr>
        <p:spPr>
          <a:xfrm>
            <a:off x="526093" y="277444"/>
            <a:ext cx="11123112" cy="1012738"/>
          </a:xfrm>
        </p:spPr>
        <p:txBody>
          <a:bodyPr>
            <a:normAutofit/>
          </a:bodyPr>
          <a:lstStyle/>
          <a:p>
            <a:r>
              <a:rPr lang="en-FR" sz="3600" dirty="0">
                <a:latin typeface="Cavolini" panose="03000502040302020204" pitchFamily="66" charset="0"/>
                <a:cs typeface="Cavolini" panose="03000502040302020204" pitchFamily="66" charset="0"/>
              </a:rPr>
              <a:t>RFC9535 – ABNF grammar at its heart (2)</a:t>
            </a:r>
          </a:p>
        </p:txBody>
      </p:sp>
      <p:sp>
        <p:nvSpPr>
          <p:cNvPr id="3" name="Content Placeholder 2">
            <a:extLst>
              <a:ext uri="{FF2B5EF4-FFF2-40B4-BE49-F238E27FC236}">
                <a16:creationId xmlns:a16="http://schemas.microsoft.com/office/drawing/2014/main" id="{5FCED6DC-930D-AFB3-843A-165E8FFDD4AF}"/>
              </a:ext>
            </a:extLst>
          </p:cNvPr>
          <p:cNvSpPr>
            <a:spLocks noGrp="1"/>
          </p:cNvSpPr>
          <p:nvPr>
            <p:ph idx="1"/>
          </p:nvPr>
        </p:nvSpPr>
        <p:spPr>
          <a:xfrm>
            <a:off x="8516203" y="1582115"/>
            <a:ext cx="3569459" cy="2120073"/>
          </a:xfrm>
        </p:spPr>
        <p:txBody>
          <a:bodyPr>
            <a:normAutofit fontScale="85000" lnSpcReduction="10000"/>
          </a:bodyPr>
          <a:lstStyle/>
          <a:p>
            <a:r>
              <a:rPr lang="en-FR" dirty="0">
                <a:latin typeface="Cavolini" panose="03000502040302020204" pitchFamily="66" charset="0"/>
                <a:cs typeface="Cavolini" panose="03000502040302020204" pitchFamily="66" charset="0"/>
              </a:rPr>
              <a:t>Remarks from Glyn Normington, one of the editors of </a:t>
            </a:r>
            <a:r>
              <a:rPr lang="en-FR" b="1" i="1" dirty="0">
                <a:latin typeface="Cavolini" panose="03000502040302020204" pitchFamily="66" charset="0"/>
                <a:cs typeface="Cavolini" panose="03000502040302020204" pitchFamily="66" charset="0"/>
              </a:rPr>
              <a:t>RFC9535</a:t>
            </a:r>
            <a:r>
              <a:rPr lang="en-FR" dirty="0">
                <a:latin typeface="Cavolini" panose="03000502040302020204" pitchFamily="66" charset="0"/>
                <a:cs typeface="Cavolini" panose="03000502040302020204" pitchFamily="66" charset="0"/>
              </a:rPr>
              <a:t>, on using </a:t>
            </a:r>
            <a:r>
              <a:rPr lang="en-FR" i="1" dirty="0">
                <a:latin typeface="Cavolini" panose="03000502040302020204" pitchFamily="66" charset="0"/>
                <a:cs typeface="Cavolini" panose="03000502040302020204" pitchFamily="66" charset="0"/>
              </a:rPr>
              <a:t>ixml</a:t>
            </a:r>
            <a:r>
              <a:rPr lang="en-FR" dirty="0">
                <a:latin typeface="Cavolini" panose="03000502040302020204" pitchFamily="66" charset="0"/>
                <a:cs typeface="Cavolini" panose="03000502040302020204" pitchFamily="66" charset="0"/>
              </a:rPr>
              <a:t> for the implementation.</a:t>
            </a:r>
          </a:p>
        </p:txBody>
      </p:sp>
      <p:pic>
        <p:nvPicPr>
          <p:cNvPr id="5" name="Picture 4" descr="A screenshot of a email&#10;&#10;Description automatically generated">
            <a:extLst>
              <a:ext uri="{FF2B5EF4-FFF2-40B4-BE49-F238E27FC236}">
                <a16:creationId xmlns:a16="http://schemas.microsoft.com/office/drawing/2014/main" id="{D9A9B65A-AF0E-10F2-E95C-AA776F24AFDD}"/>
              </a:ext>
            </a:extLst>
          </p:cNvPr>
          <p:cNvPicPr>
            <a:picLocks noChangeAspect="1"/>
          </p:cNvPicPr>
          <p:nvPr/>
        </p:nvPicPr>
        <p:blipFill>
          <a:blip r:embed="rId3"/>
          <a:stretch>
            <a:fillRect/>
          </a:stretch>
        </p:blipFill>
        <p:spPr>
          <a:xfrm>
            <a:off x="242815" y="1270179"/>
            <a:ext cx="8177854" cy="4824015"/>
          </a:xfrm>
          <a:prstGeom prst="rect">
            <a:avLst/>
          </a:prstGeom>
        </p:spPr>
      </p:pic>
      <p:sp>
        <p:nvSpPr>
          <p:cNvPr id="8" name="TextBox 7">
            <a:extLst>
              <a:ext uri="{FF2B5EF4-FFF2-40B4-BE49-F238E27FC236}">
                <a16:creationId xmlns:a16="http://schemas.microsoft.com/office/drawing/2014/main" id="{6531017A-20D0-374B-F4EC-9B5698E68A21}"/>
              </a:ext>
            </a:extLst>
          </p:cNvPr>
          <p:cNvSpPr txBox="1"/>
          <p:nvPr/>
        </p:nvSpPr>
        <p:spPr>
          <a:xfrm>
            <a:off x="526093" y="6211224"/>
            <a:ext cx="7194417" cy="307777"/>
          </a:xfrm>
          <a:prstGeom prst="rect">
            <a:avLst/>
          </a:prstGeom>
          <a:noFill/>
        </p:spPr>
        <p:txBody>
          <a:bodyPr wrap="square">
            <a:spAutoFit/>
          </a:bodyPr>
          <a:lstStyle/>
          <a:p>
            <a:r>
              <a:rPr lang="en-FR" sz="1400" dirty="0">
                <a:hlinkClick r:id="rId4"/>
              </a:rPr>
              <a:t>https://mailarchive.ietf.org/arch/browse/jsonpath/?q=invisible#</a:t>
            </a:r>
            <a:endParaRPr lang="en-FR" sz="1400" dirty="0"/>
          </a:p>
        </p:txBody>
      </p:sp>
    </p:spTree>
    <p:extLst>
      <p:ext uri="{BB962C8B-B14F-4D97-AF65-F5344CB8AC3E}">
        <p14:creationId xmlns:p14="http://schemas.microsoft.com/office/powerpoint/2010/main" val="42397992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812129" y="289582"/>
            <a:ext cx="10567742"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RFC9535 ABNF grammar versus ixml grammar (1)</a:t>
            </a:r>
          </a:p>
        </p:txBody>
      </p:sp>
      <p:grpSp>
        <p:nvGrpSpPr>
          <p:cNvPr id="11" name="Group 10">
            <a:extLst>
              <a:ext uri="{FF2B5EF4-FFF2-40B4-BE49-F238E27FC236}">
                <a16:creationId xmlns:a16="http://schemas.microsoft.com/office/drawing/2014/main" id="{D669329E-DF0E-F453-BA92-8CCC5944BB50}"/>
              </a:ext>
            </a:extLst>
          </p:cNvPr>
          <p:cNvGrpSpPr/>
          <p:nvPr/>
        </p:nvGrpSpPr>
        <p:grpSpPr>
          <a:xfrm>
            <a:off x="500706" y="3701294"/>
            <a:ext cx="9486574" cy="2308324"/>
            <a:chOff x="-250079" y="893323"/>
            <a:chExt cx="10366354" cy="2308324"/>
          </a:xfrm>
        </p:grpSpPr>
        <p:sp>
          <p:nvSpPr>
            <p:cNvPr id="6" name="TextBox 5">
              <a:extLst>
                <a:ext uri="{FF2B5EF4-FFF2-40B4-BE49-F238E27FC236}">
                  <a16:creationId xmlns:a16="http://schemas.microsoft.com/office/drawing/2014/main" id="{996A5B87-56E2-2B6C-A8C9-9D3DFE514DA6}"/>
                </a:ext>
              </a:extLst>
            </p:cNvPr>
            <p:cNvSpPr txBox="1"/>
            <p:nvPr/>
          </p:nvSpPr>
          <p:spPr>
            <a:xfrm>
              <a:off x="-250079" y="893323"/>
              <a:ext cx="10366354" cy="2308324"/>
            </a:xfrm>
            <a:prstGeom prst="rect">
              <a:avLst/>
            </a:prstGeom>
            <a:noFill/>
            <a:ln>
              <a:solidFill>
                <a:schemeClr val="tx1"/>
              </a:solidFill>
            </a:ln>
          </p:spPr>
          <p:txBody>
            <a:bodyPr wrap="square">
              <a:spAutoFit/>
            </a:bodyPr>
            <a:lstStyle/>
            <a:p>
              <a:r>
                <a:rPr lang="en-GB" sz="1600" dirty="0" err="1">
                  <a:latin typeface="Consolas" panose="020B0609020204030204" pitchFamily="49" charset="0"/>
                  <a:cs typeface="Consolas" panose="020B0609020204030204" pitchFamily="49" charset="0"/>
                </a:rPr>
                <a:t>jsonpath</a:t>
              </a:r>
              <a:r>
                <a:rPr lang="en-GB" sz="1600" dirty="0">
                  <a:latin typeface="Consolas" panose="020B0609020204030204" pitchFamily="49" charset="0"/>
                  <a:cs typeface="Consolas" panose="020B0609020204030204" pitchFamily="49" charset="0"/>
                </a:rPr>
                <a:t>-query      = root-identifier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segments </a:t>
              </a:r>
              <a:r>
                <a:rPr lang="en-GB" sz="1600" dirty="0">
                  <a:highlight>
                    <a:srgbClr val="00FFFF"/>
                  </a:highlight>
                  <a:latin typeface="Consolas" panose="020B0609020204030204" pitchFamily="49" charset="0"/>
                  <a:cs typeface="Consolas" panose="020B0609020204030204" pitchFamily="49" charset="0"/>
                </a:rPr>
                <a:t>.</a:t>
              </a:r>
            </a:p>
            <a:p>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root-identifier    =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 </a:t>
              </a:r>
              <a:r>
                <a:rPr lang="en-GB" sz="1600" dirty="0">
                  <a:highlight>
                    <a:srgbClr val="00FFFF"/>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segments            = ( S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segment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a:t>
              </a:r>
              <a:r>
                <a:rPr lang="en-GB" sz="1600" dirty="0">
                  <a:highlight>
                    <a:srgbClr val="00FFFF"/>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segment             = child-segment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descendant-segment </a:t>
              </a:r>
              <a:r>
                <a:rPr lang="en-GB" sz="1600" dirty="0">
                  <a:highlight>
                    <a:srgbClr val="00FFFF"/>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child-segment       = bracketed-selection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 wildcard-selector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member-name-shorthand ) ) </a:t>
              </a:r>
              <a:r>
                <a:rPr lang="en-GB" sz="1600" dirty="0">
                  <a:highlight>
                    <a:srgbClr val="00FFFF"/>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descendant-segment  =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 </a:t>
              </a:r>
              <a:r>
                <a:rPr lang="en-GB" sz="1600" dirty="0">
                  <a:highlight>
                    <a:srgbClr val="00FFFF"/>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 bracketed-selection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wildcard-selector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member-name-shorthand ) </a:t>
              </a:r>
              <a:r>
                <a:rPr lang="en-GB" sz="1600" dirty="0">
                  <a:highlight>
                    <a:srgbClr val="00FFFF"/>
                  </a:highlight>
                  <a:latin typeface="Consolas" panose="020B0609020204030204" pitchFamily="49" charset="0"/>
                  <a:cs typeface="Consolas" panose="020B0609020204030204" pitchFamily="49" charset="0"/>
                </a:rPr>
                <a:t>.</a:t>
              </a:r>
            </a:p>
          </p:txBody>
        </p:sp>
        <p:sp>
          <p:nvSpPr>
            <p:cNvPr id="8" name="TextBox 7">
              <a:extLst>
                <a:ext uri="{FF2B5EF4-FFF2-40B4-BE49-F238E27FC236}">
                  <a16:creationId xmlns:a16="http://schemas.microsoft.com/office/drawing/2014/main" id="{24AFA4CE-0327-0B7A-0986-67B97943B680}"/>
                </a:ext>
              </a:extLst>
            </p:cNvPr>
            <p:cNvSpPr txBox="1"/>
            <p:nvPr/>
          </p:nvSpPr>
          <p:spPr>
            <a:xfrm>
              <a:off x="9301401" y="896821"/>
              <a:ext cx="814874" cy="369332"/>
            </a:xfrm>
            <a:prstGeom prst="rect">
              <a:avLst/>
            </a:prstGeom>
            <a:solidFill>
              <a:schemeClr val="accent2">
                <a:lumMod val="60000"/>
                <a:lumOff val="40000"/>
              </a:schemeClr>
            </a:solidFill>
          </p:spPr>
          <p:txBody>
            <a:bodyPr wrap="square" rtlCol="0">
              <a:spAutoFit/>
            </a:bodyPr>
            <a:lstStyle/>
            <a:p>
              <a:r>
                <a:rPr lang="en-FR" dirty="0"/>
                <a:t>ixml</a:t>
              </a:r>
            </a:p>
          </p:txBody>
        </p:sp>
      </p:grpSp>
      <p:grpSp>
        <p:nvGrpSpPr>
          <p:cNvPr id="12" name="Group 11">
            <a:extLst>
              <a:ext uri="{FF2B5EF4-FFF2-40B4-BE49-F238E27FC236}">
                <a16:creationId xmlns:a16="http://schemas.microsoft.com/office/drawing/2014/main" id="{CA18C6D2-7B77-FB24-D845-68A1F9A7A0A3}"/>
              </a:ext>
            </a:extLst>
          </p:cNvPr>
          <p:cNvGrpSpPr/>
          <p:nvPr/>
        </p:nvGrpSpPr>
        <p:grpSpPr>
          <a:xfrm>
            <a:off x="500706" y="1170438"/>
            <a:ext cx="9486574" cy="2308324"/>
            <a:chOff x="50193" y="3996520"/>
            <a:chExt cx="9486574" cy="2308324"/>
          </a:xfrm>
        </p:grpSpPr>
        <p:sp>
          <p:nvSpPr>
            <p:cNvPr id="4" name="TextBox 3">
              <a:extLst>
                <a:ext uri="{FF2B5EF4-FFF2-40B4-BE49-F238E27FC236}">
                  <a16:creationId xmlns:a16="http://schemas.microsoft.com/office/drawing/2014/main" id="{295A7E12-9CFF-AF59-588E-718BE9540269}"/>
                </a:ext>
              </a:extLst>
            </p:cNvPr>
            <p:cNvSpPr txBox="1"/>
            <p:nvPr/>
          </p:nvSpPr>
          <p:spPr>
            <a:xfrm>
              <a:off x="50193" y="3996520"/>
              <a:ext cx="9486574" cy="2308324"/>
            </a:xfrm>
            <a:prstGeom prst="rect">
              <a:avLst/>
            </a:prstGeom>
            <a:noFill/>
            <a:ln>
              <a:solidFill>
                <a:schemeClr val="tx1"/>
              </a:solidFill>
            </a:ln>
          </p:spPr>
          <p:txBody>
            <a:bodyPr wrap="square">
              <a:spAutoFit/>
            </a:bodyPr>
            <a:lstStyle/>
            <a:p>
              <a:r>
                <a:rPr lang="en-GB" sz="1600" dirty="0" err="1">
                  <a:latin typeface="Consolas" panose="020B0609020204030204" pitchFamily="49" charset="0"/>
                  <a:cs typeface="Consolas" panose="020B0609020204030204" pitchFamily="49" charset="0"/>
                </a:rPr>
                <a:t>jsonpath</a:t>
              </a:r>
              <a:r>
                <a:rPr lang="en-GB" sz="1600" dirty="0">
                  <a:latin typeface="Consolas" panose="020B0609020204030204" pitchFamily="49" charset="0"/>
                  <a:cs typeface="Consolas" panose="020B0609020204030204" pitchFamily="49" charset="0"/>
                </a:rPr>
                <a:t>-query      = root-identifier segments</a:t>
              </a:r>
            </a:p>
            <a:p>
              <a:r>
                <a:rPr lang="en-GB" sz="1600" dirty="0">
                  <a:latin typeface="Consolas" panose="020B0609020204030204" pitchFamily="49" charset="0"/>
                  <a:cs typeface="Consolas" panose="020B0609020204030204" pitchFamily="49" charset="0"/>
                </a:rPr>
                <a:t>root-identifier     = "$"</a:t>
              </a:r>
            </a:p>
            <a:p>
              <a:r>
                <a:rPr lang="en-GB" sz="1600" dirty="0">
                  <a:latin typeface="Consolas" panose="020B0609020204030204" pitchFamily="49" charset="0"/>
                  <a:cs typeface="Consolas" panose="020B0609020204030204" pitchFamily="49" charset="0"/>
                </a:rPr>
                <a:t>segments            =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S segment )</a:t>
              </a:r>
            </a:p>
            <a:p>
              <a:r>
                <a:rPr lang="en-GB" sz="1600" dirty="0">
                  <a:latin typeface="Consolas" panose="020B0609020204030204" pitchFamily="49" charset="0"/>
                  <a:cs typeface="Consolas" panose="020B0609020204030204" pitchFamily="49" charset="0"/>
                </a:rPr>
                <a:t>segment             = child-segment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descendant-segment</a:t>
              </a:r>
            </a:p>
            <a:p>
              <a:r>
                <a:rPr lang="en-GB" sz="1600" dirty="0">
                  <a:latin typeface="Consolas" panose="020B0609020204030204" pitchFamily="49" charset="0"/>
                  <a:cs typeface="Consolas" panose="020B0609020204030204" pitchFamily="49" charset="0"/>
                </a:rPr>
                <a:t>child-segment       = bracketed-selection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 (wildcard-selector </a:t>
              </a:r>
              <a:r>
                <a:rPr lang="en-GB" sz="1600" dirty="0">
                  <a:highlight>
                    <a:srgbClr val="FFFF00"/>
                  </a:highlight>
                  <a:latin typeface="Consolas" panose="020B0609020204030204" pitchFamily="49" charset="0"/>
                  <a:cs typeface="Consolas" panose="020B0609020204030204" pitchFamily="49" charset="0"/>
                </a:rPr>
                <a:t>/</a:t>
              </a:r>
              <a:r>
                <a:rPr lang="en-GB" sz="1600" dirty="0">
                  <a:latin typeface="Consolas" panose="020B0609020204030204" pitchFamily="49" charset="0"/>
                  <a:cs typeface="Consolas" panose="020B0609020204030204" pitchFamily="49" charset="0"/>
                </a:rPr>
                <a:t> member-name-shorthand))</a:t>
              </a:r>
            </a:p>
            <a:p>
              <a:r>
                <a:rPr lang="en-GB" sz="1600" dirty="0">
                  <a:latin typeface="Consolas" panose="020B0609020204030204" pitchFamily="49" charset="0"/>
                  <a:cs typeface="Consolas" panose="020B0609020204030204" pitchFamily="49" charset="0"/>
                </a:rPr>
                <a:t>descendant-segment  = ".." (bracketed-selection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wildcard-selector   </a:t>
              </a:r>
              <a:r>
                <a:rPr lang="en-GB" sz="1600" dirty="0">
                  <a:highlight>
                    <a:srgbClr val="FFFF00"/>
                  </a:highlight>
                  <a:latin typeface="Consolas" panose="020B0609020204030204" pitchFamily="49" charset="0"/>
                  <a:cs typeface="Consolas" panose="020B0609020204030204" pitchFamily="49" charset="0"/>
                </a:rPr>
                <a:t>/</a:t>
              </a:r>
            </a:p>
            <a:p>
              <a:r>
                <a:rPr lang="en-GB" sz="1600" dirty="0">
                  <a:latin typeface="Consolas" panose="020B0609020204030204" pitchFamily="49" charset="0"/>
                  <a:cs typeface="Consolas" panose="020B0609020204030204" pitchFamily="49" charset="0"/>
                </a:rPr>
                <a:t>                            member-name-shorthand)</a:t>
              </a:r>
            </a:p>
          </p:txBody>
        </p:sp>
        <p:sp>
          <p:nvSpPr>
            <p:cNvPr id="10" name="TextBox 9">
              <a:extLst>
                <a:ext uri="{FF2B5EF4-FFF2-40B4-BE49-F238E27FC236}">
                  <a16:creationId xmlns:a16="http://schemas.microsoft.com/office/drawing/2014/main" id="{783D1271-8F41-F16C-334C-32C4991326AD}"/>
                </a:ext>
              </a:extLst>
            </p:cNvPr>
            <p:cNvSpPr txBox="1"/>
            <p:nvPr/>
          </p:nvSpPr>
          <p:spPr>
            <a:xfrm>
              <a:off x="8791050" y="4016416"/>
              <a:ext cx="745717" cy="369332"/>
            </a:xfrm>
            <a:prstGeom prst="rect">
              <a:avLst/>
            </a:prstGeom>
            <a:solidFill>
              <a:schemeClr val="accent2">
                <a:lumMod val="60000"/>
                <a:lumOff val="40000"/>
              </a:schemeClr>
            </a:solidFill>
          </p:spPr>
          <p:txBody>
            <a:bodyPr wrap="none" rtlCol="0">
              <a:spAutoFit/>
            </a:bodyPr>
            <a:lstStyle/>
            <a:p>
              <a:r>
                <a:rPr lang="en-FR" dirty="0"/>
                <a:t>ABNF</a:t>
              </a:r>
            </a:p>
          </p:txBody>
        </p:sp>
      </p:grpSp>
    </p:spTree>
    <p:extLst>
      <p:ext uri="{BB962C8B-B14F-4D97-AF65-F5344CB8AC3E}">
        <p14:creationId xmlns:p14="http://schemas.microsoft.com/office/powerpoint/2010/main" val="9718707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812129" y="289582"/>
            <a:ext cx="10567742"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RFC9535 ABNF grammar versus ixml grammar (2)</a:t>
            </a:r>
          </a:p>
        </p:txBody>
      </p:sp>
      <p:grpSp>
        <p:nvGrpSpPr>
          <p:cNvPr id="11" name="Group 10">
            <a:extLst>
              <a:ext uri="{FF2B5EF4-FFF2-40B4-BE49-F238E27FC236}">
                <a16:creationId xmlns:a16="http://schemas.microsoft.com/office/drawing/2014/main" id="{D669329E-DF0E-F453-BA92-8CCC5944BB50}"/>
              </a:ext>
            </a:extLst>
          </p:cNvPr>
          <p:cNvGrpSpPr/>
          <p:nvPr/>
        </p:nvGrpSpPr>
        <p:grpSpPr>
          <a:xfrm>
            <a:off x="460065" y="3848257"/>
            <a:ext cx="9781215" cy="2308324"/>
            <a:chOff x="-250079" y="893323"/>
            <a:chExt cx="11099102" cy="2308324"/>
          </a:xfrm>
        </p:grpSpPr>
        <p:sp>
          <p:nvSpPr>
            <p:cNvPr id="6" name="TextBox 5">
              <a:extLst>
                <a:ext uri="{FF2B5EF4-FFF2-40B4-BE49-F238E27FC236}">
                  <a16:creationId xmlns:a16="http://schemas.microsoft.com/office/drawing/2014/main" id="{996A5B87-56E2-2B6C-A8C9-9D3DFE514DA6}"/>
                </a:ext>
              </a:extLst>
            </p:cNvPr>
            <p:cNvSpPr txBox="1"/>
            <p:nvPr/>
          </p:nvSpPr>
          <p:spPr>
            <a:xfrm>
              <a:off x="-250079" y="893323"/>
              <a:ext cx="11099101" cy="2308324"/>
            </a:xfrm>
            <a:prstGeom prst="rect">
              <a:avLst/>
            </a:prstGeom>
            <a:noFill/>
            <a:ln>
              <a:solidFill>
                <a:schemeClr val="tx1"/>
              </a:solidFill>
            </a:ln>
          </p:spPr>
          <p:txBody>
            <a:bodyPr wrap="square">
              <a:spAutoFit/>
            </a:bodyPr>
            <a:lstStyle/>
            <a:p>
              <a:endParaRPr lang="en-GB" dirty="0">
                <a:latin typeface="Consolas" panose="020B0609020204030204" pitchFamily="49" charset="0"/>
                <a:cs typeface="Consolas" panose="020B0609020204030204" pitchFamily="49" charset="0"/>
              </a:endParaRPr>
            </a:p>
            <a:p>
              <a:r>
                <a:rPr lang="en-GB" dirty="0">
                  <a:latin typeface="Consolas" panose="020B0609020204030204" pitchFamily="49" charset="0"/>
                  <a:cs typeface="Consolas" panose="020B0609020204030204" pitchFamily="49" charset="0"/>
                </a:rPr>
                <a:t>logical-not-op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a:t>
              </a:r>
              <a:r>
                <a:rPr lang="en-GB" dirty="0">
                  <a:highlight>
                    <a:srgbClr val="00FFFF"/>
                  </a:highlight>
                  <a:latin typeface="Consolas" panose="020B0609020204030204" pitchFamily="49" charset="0"/>
                  <a:cs typeface="Consolas" panose="020B0609020204030204" pitchFamily="49" charset="0"/>
                </a:rPr>
                <a:t>.</a:t>
              </a:r>
              <a:endParaRPr lang="en-GB" dirty="0">
                <a:latin typeface="Consolas" panose="020B0609020204030204" pitchFamily="49" charset="0"/>
                <a:cs typeface="Consolas" panose="020B0609020204030204" pitchFamily="49" charset="0"/>
              </a:endParaRPr>
            </a:p>
            <a:p>
              <a:r>
                <a:rPr lang="en-GB" dirty="0" err="1">
                  <a:latin typeface="Consolas" panose="020B0609020204030204" pitchFamily="49" charset="0"/>
                  <a:cs typeface="Consolas" panose="020B0609020204030204" pitchFamily="49" charset="0"/>
                </a:rPr>
                <a:t>paren</a:t>
              </a:r>
              <a:r>
                <a:rPr lang="en-GB" dirty="0">
                  <a:latin typeface="Consolas" panose="020B0609020204030204" pitchFamily="49" charset="0"/>
                  <a:cs typeface="Consolas" panose="020B0609020204030204" pitchFamily="49" charset="0"/>
                </a:rPr>
                <a:t>-expr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logical-not-op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S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S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logical-expr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S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br>
                <a:rPr lang="en-GB" dirty="0">
                  <a:latin typeface="Consolas" panose="020B0609020204030204" pitchFamily="49" charset="0"/>
                  <a:cs typeface="Consolas" panose="020B0609020204030204" pitchFamily="49" charset="0"/>
                </a:rPr>
              </a:br>
              <a:endParaRPr lang="en-GB" dirty="0">
                <a:latin typeface="Consolas" panose="020B0609020204030204" pitchFamily="49" charset="0"/>
                <a:cs typeface="Consolas" panose="020B0609020204030204" pitchFamily="49" charset="0"/>
              </a:endParaRPr>
            </a:p>
            <a:p>
              <a:r>
                <a:rPr lang="en-GB" dirty="0">
                  <a:latin typeface="Consolas" panose="020B0609020204030204" pitchFamily="49" charset="0"/>
                  <a:cs typeface="Consolas" panose="020B0609020204030204" pitchFamily="49" charset="0"/>
                </a:rPr>
                <a:t>true       = - </a:t>
              </a:r>
              <a:r>
                <a:rPr lang="en-GB" dirty="0">
                  <a:highlight>
                    <a:srgbClr val="FFFF00"/>
                  </a:highlight>
                  <a:latin typeface="Consolas" panose="020B0609020204030204" pitchFamily="49" charset="0"/>
                  <a:cs typeface="Consolas" panose="020B0609020204030204" pitchFamily="49" charset="0"/>
                </a:rPr>
                <a:t>"true"</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p>
            <a:p>
              <a:r>
                <a:rPr lang="en-GB" dirty="0">
                  <a:latin typeface="Consolas" panose="020B0609020204030204" pitchFamily="49" charset="0"/>
                  <a:cs typeface="Consolas" panose="020B0609020204030204" pitchFamily="49" charset="0"/>
                </a:rPr>
                <a:t>false      = - </a:t>
              </a:r>
              <a:r>
                <a:rPr lang="en-GB" dirty="0">
                  <a:highlight>
                    <a:srgbClr val="FFFF00"/>
                  </a:highlight>
                  <a:latin typeface="Consolas" panose="020B0609020204030204" pitchFamily="49" charset="0"/>
                  <a:cs typeface="Consolas" panose="020B0609020204030204" pitchFamily="49" charset="0"/>
                </a:rPr>
                <a:t>"false"</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p>
            <a:p>
              <a:r>
                <a:rPr lang="en-GB" dirty="0">
                  <a:latin typeface="Consolas" panose="020B0609020204030204" pitchFamily="49" charset="0"/>
                  <a:cs typeface="Consolas" panose="020B0609020204030204" pitchFamily="49" charset="0"/>
                </a:rPr>
                <a:t>null       = - </a:t>
              </a:r>
              <a:r>
                <a:rPr lang="en-GB" dirty="0">
                  <a:highlight>
                    <a:srgbClr val="FFFF00"/>
                  </a:highlight>
                  <a:latin typeface="Consolas" panose="020B0609020204030204" pitchFamily="49" charset="0"/>
                  <a:cs typeface="Consolas" panose="020B0609020204030204" pitchFamily="49" charset="0"/>
                </a:rPr>
                <a:t>"null"</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p>
            <a:p>
              <a:endParaRPr lang="en-GB" dirty="0">
                <a:highlight>
                  <a:srgbClr val="00FFFF"/>
                </a:highlight>
                <a:latin typeface="Consolas" panose="020B0609020204030204" pitchFamily="49" charset="0"/>
                <a:cs typeface="Consolas" panose="020B0609020204030204" pitchFamily="49" charset="0"/>
              </a:endParaRPr>
            </a:p>
          </p:txBody>
        </p:sp>
        <p:sp>
          <p:nvSpPr>
            <p:cNvPr id="8" name="TextBox 7">
              <a:extLst>
                <a:ext uri="{FF2B5EF4-FFF2-40B4-BE49-F238E27FC236}">
                  <a16:creationId xmlns:a16="http://schemas.microsoft.com/office/drawing/2014/main" id="{24AFA4CE-0327-0B7A-0986-67B97943B680}"/>
                </a:ext>
              </a:extLst>
            </p:cNvPr>
            <p:cNvSpPr txBox="1"/>
            <p:nvPr/>
          </p:nvSpPr>
          <p:spPr>
            <a:xfrm>
              <a:off x="10122701" y="893323"/>
              <a:ext cx="726322" cy="369332"/>
            </a:xfrm>
            <a:prstGeom prst="rect">
              <a:avLst/>
            </a:prstGeom>
            <a:solidFill>
              <a:schemeClr val="accent2">
                <a:lumMod val="60000"/>
                <a:lumOff val="40000"/>
              </a:schemeClr>
            </a:solidFill>
          </p:spPr>
          <p:txBody>
            <a:bodyPr wrap="square" rtlCol="0">
              <a:spAutoFit/>
            </a:bodyPr>
            <a:lstStyle/>
            <a:p>
              <a:r>
                <a:rPr lang="en-FR" dirty="0"/>
                <a:t>ixml</a:t>
              </a:r>
            </a:p>
          </p:txBody>
        </p:sp>
      </p:grpSp>
      <p:grpSp>
        <p:nvGrpSpPr>
          <p:cNvPr id="12" name="Group 11">
            <a:extLst>
              <a:ext uri="{FF2B5EF4-FFF2-40B4-BE49-F238E27FC236}">
                <a16:creationId xmlns:a16="http://schemas.microsoft.com/office/drawing/2014/main" id="{CA18C6D2-7B77-FB24-D845-68A1F9A7A0A3}"/>
              </a:ext>
            </a:extLst>
          </p:cNvPr>
          <p:cNvGrpSpPr/>
          <p:nvPr/>
        </p:nvGrpSpPr>
        <p:grpSpPr>
          <a:xfrm>
            <a:off x="460066" y="1237542"/>
            <a:ext cx="9781214" cy="2308324"/>
            <a:chOff x="-72898" y="4016416"/>
            <a:chExt cx="9781214" cy="2308324"/>
          </a:xfrm>
        </p:grpSpPr>
        <p:sp>
          <p:nvSpPr>
            <p:cNvPr id="4" name="TextBox 3">
              <a:extLst>
                <a:ext uri="{FF2B5EF4-FFF2-40B4-BE49-F238E27FC236}">
                  <a16:creationId xmlns:a16="http://schemas.microsoft.com/office/drawing/2014/main" id="{295A7E12-9CFF-AF59-588E-718BE9540269}"/>
                </a:ext>
              </a:extLst>
            </p:cNvPr>
            <p:cNvSpPr txBox="1"/>
            <p:nvPr/>
          </p:nvSpPr>
          <p:spPr>
            <a:xfrm>
              <a:off x="-72898" y="4016416"/>
              <a:ext cx="9781214" cy="2308324"/>
            </a:xfrm>
            <a:prstGeom prst="rect">
              <a:avLst/>
            </a:prstGeom>
            <a:noFill/>
            <a:ln>
              <a:solidFill>
                <a:schemeClr val="tx1"/>
              </a:solidFill>
            </a:ln>
          </p:spPr>
          <p:txBody>
            <a:bodyPr wrap="square">
              <a:spAutoFit/>
            </a:bodyPr>
            <a:lstStyle/>
            <a:p>
              <a:endParaRPr lang="en-GB" dirty="0">
                <a:latin typeface="Consolas" panose="020B0609020204030204" pitchFamily="49" charset="0"/>
                <a:cs typeface="Consolas" panose="020B0609020204030204" pitchFamily="49" charset="0"/>
              </a:endParaRPr>
            </a:p>
            <a:p>
              <a:r>
                <a:rPr lang="en-GB" dirty="0">
                  <a:latin typeface="Consolas" panose="020B0609020204030204" pitchFamily="49" charset="0"/>
                  <a:cs typeface="Consolas" panose="020B0609020204030204" pitchFamily="49" charset="0"/>
                </a:rPr>
                <a:t>logical-not-op = "!"</a:t>
              </a:r>
            </a:p>
            <a:p>
              <a:r>
                <a:rPr lang="en-GB" dirty="0" err="1">
                  <a:latin typeface="Consolas" panose="020B0609020204030204" pitchFamily="49" charset="0"/>
                  <a:cs typeface="Consolas" panose="020B0609020204030204" pitchFamily="49" charset="0"/>
                </a:rPr>
                <a:t>paren</a:t>
              </a:r>
              <a:r>
                <a:rPr lang="en-GB" dirty="0">
                  <a:latin typeface="Consolas" panose="020B0609020204030204" pitchFamily="49" charset="0"/>
                  <a:cs typeface="Consolas" panose="020B0609020204030204" pitchFamily="49" charset="0"/>
                </a:rPr>
                <a:t>-expr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logical-not-op S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S logical-expr S ")"</a:t>
              </a:r>
              <a:br>
                <a:rPr lang="en-GB" dirty="0">
                  <a:latin typeface="Consolas" panose="020B0609020204030204" pitchFamily="49" charset="0"/>
                  <a:cs typeface="Consolas" panose="020B0609020204030204" pitchFamily="49" charset="0"/>
                </a:rPr>
              </a:br>
              <a:br>
                <a:rPr lang="en-GB" dirty="0">
                  <a:latin typeface="Consolas" panose="020B0609020204030204" pitchFamily="49" charset="0"/>
                  <a:cs typeface="Consolas" panose="020B0609020204030204" pitchFamily="49" charset="0"/>
                </a:rPr>
              </a:br>
              <a:r>
                <a:rPr lang="en-GB" dirty="0">
                  <a:latin typeface="Consolas" panose="020B0609020204030204" pitchFamily="49" charset="0"/>
                  <a:cs typeface="Consolas" panose="020B0609020204030204" pitchFamily="49" charset="0"/>
                </a:rPr>
                <a:t>true       = </a:t>
              </a:r>
              <a:r>
                <a:rPr lang="en-GB" dirty="0">
                  <a:highlight>
                    <a:srgbClr val="FFFF00"/>
                  </a:highlight>
                  <a:latin typeface="Consolas" panose="020B0609020204030204" pitchFamily="49" charset="0"/>
                  <a:cs typeface="Consolas" panose="020B0609020204030204" pitchFamily="49" charset="0"/>
                </a:rPr>
                <a:t>%x74.72.75.65</a:t>
              </a:r>
              <a:r>
                <a:rPr lang="en-GB" dirty="0">
                  <a:latin typeface="Consolas" panose="020B0609020204030204" pitchFamily="49" charset="0"/>
                  <a:cs typeface="Consolas" panose="020B0609020204030204" pitchFamily="49" charset="0"/>
                </a:rPr>
                <a:t>        </a:t>
              </a:r>
              <a:r>
                <a:rPr lang="en-GB" dirty="0">
                  <a:highlight>
                    <a:srgbClr val="FFFF00"/>
                  </a:highlight>
                  <a:latin typeface="Consolas" panose="020B0609020204030204" pitchFamily="49" charset="0"/>
                  <a:cs typeface="Consolas" panose="020B0609020204030204" pitchFamily="49" charset="0"/>
                </a:rPr>
                <a:t>; true</a:t>
              </a:r>
            </a:p>
            <a:p>
              <a:r>
                <a:rPr lang="en-GB" dirty="0">
                  <a:latin typeface="Consolas" panose="020B0609020204030204" pitchFamily="49" charset="0"/>
                  <a:cs typeface="Consolas" panose="020B0609020204030204" pitchFamily="49" charset="0"/>
                </a:rPr>
                <a:t>false      = </a:t>
              </a:r>
              <a:r>
                <a:rPr lang="en-GB" dirty="0">
                  <a:highlight>
                    <a:srgbClr val="FFFF00"/>
                  </a:highlight>
                  <a:latin typeface="Consolas" panose="020B0609020204030204" pitchFamily="49" charset="0"/>
                  <a:cs typeface="Consolas" panose="020B0609020204030204" pitchFamily="49" charset="0"/>
                </a:rPr>
                <a:t>%x66.61.6c.73.65</a:t>
              </a:r>
              <a:r>
                <a:rPr lang="en-GB" dirty="0">
                  <a:latin typeface="Consolas" panose="020B0609020204030204" pitchFamily="49" charset="0"/>
                  <a:cs typeface="Consolas" panose="020B0609020204030204" pitchFamily="49" charset="0"/>
                </a:rPr>
                <a:t>     </a:t>
              </a:r>
              <a:r>
                <a:rPr lang="en-GB" dirty="0">
                  <a:highlight>
                    <a:srgbClr val="FFFF00"/>
                  </a:highlight>
                  <a:latin typeface="Consolas" panose="020B0609020204030204" pitchFamily="49" charset="0"/>
                  <a:cs typeface="Consolas" panose="020B0609020204030204" pitchFamily="49" charset="0"/>
                </a:rPr>
                <a:t>; false</a:t>
              </a:r>
            </a:p>
            <a:p>
              <a:r>
                <a:rPr lang="en-GB" dirty="0">
                  <a:latin typeface="Consolas" panose="020B0609020204030204" pitchFamily="49" charset="0"/>
                  <a:cs typeface="Consolas" panose="020B0609020204030204" pitchFamily="49" charset="0"/>
                </a:rPr>
                <a:t>null       = </a:t>
              </a:r>
              <a:r>
                <a:rPr lang="en-GB" dirty="0">
                  <a:highlight>
                    <a:srgbClr val="FFFF00"/>
                  </a:highlight>
                  <a:latin typeface="Consolas" panose="020B0609020204030204" pitchFamily="49" charset="0"/>
                  <a:cs typeface="Consolas" panose="020B0609020204030204" pitchFamily="49" charset="0"/>
                </a:rPr>
                <a:t>%x6e.75.6c.6c</a:t>
              </a:r>
              <a:r>
                <a:rPr lang="en-GB" dirty="0">
                  <a:latin typeface="Consolas" panose="020B0609020204030204" pitchFamily="49" charset="0"/>
                  <a:cs typeface="Consolas" panose="020B0609020204030204" pitchFamily="49" charset="0"/>
                </a:rPr>
                <a:t>        </a:t>
              </a:r>
              <a:r>
                <a:rPr lang="en-GB" dirty="0">
                  <a:highlight>
                    <a:srgbClr val="FFFF00"/>
                  </a:highlight>
                  <a:latin typeface="Consolas" panose="020B0609020204030204" pitchFamily="49" charset="0"/>
                  <a:cs typeface="Consolas" panose="020B0609020204030204" pitchFamily="49" charset="0"/>
                </a:rPr>
                <a:t>; null</a:t>
              </a:r>
            </a:p>
            <a:p>
              <a:endParaRPr lang="en-GB" dirty="0">
                <a:latin typeface="Consolas" panose="020B0609020204030204" pitchFamily="49" charset="0"/>
                <a:cs typeface="Consolas" panose="020B0609020204030204" pitchFamily="49" charset="0"/>
              </a:endParaRPr>
            </a:p>
          </p:txBody>
        </p:sp>
        <p:sp>
          <p:nvSpPr>
            <p:cNvPr id="10" name="TextBox 9">
              <a:extLst>
                <a:ext uri="{FF2B5EF4-FFF2-40B4-BE49-F238E27FC236}">
                  <a16:creationId xmlns:a16="http://schemas.microsoft.com/office/drawing/2014/main" id="{783D1271-8F41-F16C-334C-32C4991326AD}"/>
                </a:ext>
              </a:extLst>
            </p:cNvPr>
            <p:cNvSpPr txBox="1"/>
            <p:nvPr/>
          </p:nvSpPr>
          <p:spPr>
            <a:xfrm>
              <a:off x="8962599" y="4016416"/>
              <a:ext cx="745717" cy="369332"/>
            </a:xfrm>
            <a:prstGeom prst="rect">
              <a:avLst/>
            </a:prstGeom>
            <a:solidFill>
              <a:schemeClr val="accent2">
                <a:lumMod val="60000"/>
                <a:lumOff val="40000"/>
              </a:schemeClr>
            </a:solidFill>
          </p:spPr>
          <p:txBody>
            <a:bodyPr wrap="none" rtlCol="0">
              <a:spAutoFit/>
            </a:bodyPr>
            <a:lstStyle/>
            <a:p>
              <a:r>
                <a:rPr lang="en-FR" dirty="0"/>
                <a:t>ABNF</a:t>
              </a:r>
            </a:p>
          </p:txBody>
        </p:sp>
      </p:grpSp>
    </p:spTree>
    <p:extLst>
      <p:ext uri="{BB962C8B-B14F-4D97-AF65-F5344CB8AC3E}">
        <p14:creationId xmlns:p14="http://schemas.microsoft.com/office/powerpoint/2010/main" val="23904066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466689" y="381915"/>
            <a:ext cx="9551071"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Handling some special characters (1)</a:t>
            </a:r>
          </a:p>
        </p:txBody>
      </p:sp>
      <p:grpSp>
        <p:nvGrpSpPr>
          <p:cNvPr id="11" name="Group 10">
            <a:extLst>
              <a:ext uri="{FF2B5EF4-FFF2-40B4-BE49-F238E27FC236}">
                <a16:creationId xmlns:a16="http://schemas.microsoft.com/office/drawing/2014/main" id="{D669329E-DF0E-F453-BA92-8CCC5944BB50}"/>
              </a:ext>
            </a:extLst>
          </p:cNvPr>
          <p:cNvGrpSpPr/>
          <p:nvPr/>
        </p:nvGrpSpPr>
        <p:grpSpPr>
          <a:xfrm>
            <a:off x="466689" y="3429000"/>
            <a:ext cx="9781215" cy="2585323"/>
            <a:chOff x="-250079" y="893323"/>
            <a:chExt cx="11099102" cy="2585323"/>
          </a:xfrm>
        </p:grpSpPr>
        <p:sp>
          <p:nvSpPr>
            <p:cNvPr id="6" name="TextBox 5">
              <a:extLst>
                <a:ext uri="{FF2B5EF4-FFF2-40B4-BE49-F238E27FC236}">
                  <a16:creationId xmlns:a16="http://schemas.microsoft.com/office/drawing/2014/main" id="{996A5B87-56E2-2B6C-A8C9-9D3DFE514DA6}"/>
                </a:ext>
              </a:extLst>
            </p:cNvPr>
            <p:cNvSpPr txBox="1"/>
            <p:nvPr/>
          </p:nvSpPr>
          <p:spPr>
            <a:xfrm>
              <a:off x="-250079" y="893323"/>
              <a:ext cx="11099101" cy="2585323"/>
            </a:xfrm>
            <a:prstGeom prst="rect">
              <a:avLst/>
            </a:prstGeom>
            <a:noFill/>
            <a:ln>
              <a:solidFill>
                <a:schemeClr val="tx1"/>
              </a:solidFill>
            </a:ln>
          </p:spPr>
          <p:txBody>
            <a:bodyPr wrap="square">
              <a:spAutoFit/>
            </a:bodyPr>
            <a:lstStyle/>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escapable  = BS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FF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LF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CR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HT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SLASH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BACKSLASH </a:t>
              </a:r>
              <a:r>
                <a:rPr lang="en-GB" dirty="0">
                  <a:highlight>
                    <a:srgbClr val="00FFFF"/>
                  </a:highlight>
                  <a:latin typeface="Consolas" panose="020B0609020204030204" pitchFamily="49" charset="0"/>
                  <a:cs typeface="Consolas" panose="020B0609020204030204" pitchFamily="49" charset="0"/>
                </a:rPr>
                <a:t>.</a:t>
              </a:r>
            </a:p>
            <a:p>
              <a:endParaRPr lang="en-GB" dirty="0">
                <a:latin typeface="Consolas" panose="020B0609020204030204" pitchFamily="49" charset="0"/>
                <a:cs typeface="Consolas" panose="020B0609020204030204" pitchFamily="49" charset="0"/>
              </a:endParaRPr>
            </a:p>
            <a:p>
              <a:r>
                <a:rPr lang="en-GB" dirty="0">
                  <a:latin typeface="Consolas" panose="020B0609020204030204" pitchFamily="49" charset="0"/>
                  <a:cs typeface="Consolas" panose="020B0609020204030204" pitchFamily="49" charset="0"/>
                </a:rPr>
                <a:t> BS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"b"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\b BS backspace                U+0008 }</a:t>
              </a:r>
            </a:p>
            <a:p>
              <a:r>
                <a:rPr lang="en-GB" dirty="0">
                  <a:latin typeface="Consolas" panose="020B0609020204030204" pitchFamily="49" charset="0"/>
                  <a:cs typeface="Consolas" panose="020B0609020204030204" pitchFamily="49" charset="0"/>
                </a:rPr>
                <a:t> FF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"f"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\f FF form feed                U+000C }</a:t>
              </a:r>
            </a:p>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LF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"n" , </a:t>
              </a:r>
              <a:r>
                <a:rPr lang="en-GB" dirty="0">
                  <a:highlight>
                    <a:srgbClr val="00FFFF"/>
                  </a:highlight>
                  <a:latin typeface="Consolas" panose="020B0609020204030204" pitchFamily="49" charset="0"/>
                  <a:cs typeface="Consolas" panose="020B0609020204030204" pitchFamily="49" charset="0"/>
                </a:rPr>
                <a:t>+#a</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\n LF line feed                U+000A }</a:t>
              </a:r>
            </a:p>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CR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"r" , </a:t>
              </a:r>
              <a:r>
                <a:rPr lang="en-GB" dirty="0">
                  <a:highlight>
                    <a:srgbClr val="00FFFF"/>
                  </a:highlight>
                  <a:latin typeface="Consolas" panose="020B0609020204030204" pitchFamily="49" charset="0"/>
                  <a:cs typeface="Consolas" panose="020B0609020204030204" pitchFamily="49" charset="0"/>
                </a:rPr>
                <a:t>+#d</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\r CR carriage return          U+000D }</a:t>
              </a:r>
            </a:p>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HT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"t" , </a:t>
              </a:r>
              <a:r>
                <a:rPr lang="en-GB" dirty="0">
                  <a:highlight>
                    <a:srgbClr val="00FFFF"/>
                  </a:highlight>
                  <a:latin typeface="Consolas" panose="020B0609020204030204" pitchFamily="49" charset="0"/>
                  <a:cs typeface="Consolas" panose="020B0609020204030204" pitchFamily="49" charset="0"/>
                </a:rPr>
                <a:t>+#9</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\t HT horizontal tab           U+0009 }</a:t>
              </a:r>
            </a:p>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SLASH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a:t>
              </a:r>
              <a:r>
                <a:rPr lang="en-GB" dirty="0">
                  <a:highlight>
                    <a:srgbClr val="00FFFF"/>
                  </a:highlight>
                  <a:latin typeface="Consolas" panose="020B0609020204030204" pitchFamily="49" charset="0"/>
                  <a:cs typeface="Consolas" panose="020B0609020204030204" pitchFamily="49" charset="0"/>
                </a:rPr>
                <a:t>+#2f</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 slash (solidus)             U+002F }</a:t>
              </a:r>
            </a:p>
            <a:p>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BACKSLASH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a:t>
              </a:r>
              <a:r>
                <a:rPr lang="en-GB" dirty="0">
                  <a:highlight>
                    <a:srgbClr val="00FFFF"/>
                  </a:highlight>
                  <a:latin typeface="Consolas" panose="020B0609020204030204" pitchFamily="49" charset="0"/>
                  <a:cs typeface="Consolas" panose="020B0609020204030204" pitchFamily="49" charset="0"/>
                </a:rPr>
                <a:t>+#5c</a:t>
              </a:r>
              <a:r>
                <a:rPr lang="en-GB" dirty="0">
                  <a:latin typeface="Consolas" panose="020B0609020204030204" pitchFamily="49" charset="0"/>
                  <a:cs typeface="Consolas" panose="020B0609020204030204" pitchFamily="49" charset="0"/>
                </a:rPr>
                <a:t>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 backslash (reverse solidus) U+005C }</a:t>
              </a:r>
              <a:endParaRPr lang="en-GB" dirty="0">
                <a:highlight>
                  <a:srgbClr val="00FFFF"/>
                </a:highlight>
                <a:latin typeface="Consolas" panose="020B0609020204030204" pitchFamily="49" charset="0"/>
                <a:cs typeface="Consolas" panose="020B0609020204030204" pitchFamily="49" charset="0"/>
              </a:endParaRPr>
            </a:p>
          </p:txBody>
        </p:sp>
        <p:sp>
          <p:nvSpPr>
            <p:cNvPr id="8" name="TextBox 7">
              <a:extLst>
                <a:ext uri="{FF2B5EF4-FFF2-40B4-BE49-F238E27FC236}">
                  <a16:creationId xmlns:a16="http://schemas.microsoft.com/office/drawing/2014/main" id="{24AFA4CE-0327-0B7A-0986-67B97943B680}"/>
                </a:ext>
              </a:extLst>
            </p:cNvPr>
            <p:cNvSpPr txBox="1"/>
            <p:nvPr/>
          </p:nvSpPr>
          <p:spPr>
            <a:xfrm>
              <a:off x="10099643" y="893323"/>
              <a:ext cx="749380" cy="369332"/>
            </a:xfrm>
            <a:prstGeom prst="rect">
              <a:avLst/>
            </a:prstGeom>
            <a:solidFill>
              <a:schemeClr val="accent2">
                <a:lumMod val="60000"/>
                <a:lumOff val="40000"/>
              </a:schemeClr>
            </a:solidFill>
          </p:spPr>
          <p:txBody>
            <a:bodyPr wrap="square" rtlCol="0">
              <a:spAutoFit/>
            </a:bodyPr>
            <a:lstStyle/>
            <a:p>
              <a:r>
                <a:rPr lang="en-FR" dirty="0"/>
                <a:t>ixml</a:t>
              </a:r>
            </a:p>
          </p:txBody>
        </p:sp>
      </p:grpSp>
      <p:grpSp>
        <p:nvGrpSpPr>
          <p:cNvPr id="12" name="Group 11">
            <a:extLst>
              <a:ext uri="{FF2B5EF4-FFF2-40B4-BE49-F238E27FC236}">
                <a16:creationId xmlns:a16="http://schemas.microsoft.com/office/drawing/2014/main" id="{CA18C6D2-7B77-FB24-D845-68A1F9A7A0A3}"/>
              </a:ext>
            </a:extLst>
          </p:cNvPr>
          <p:cNvGrpSpPr/>
          <p:nvPr/>
        </p:nvGrpSpPr>
        <p:grpSpPr>
          <a:xfrm>
            <a:off x="466689" y="1097088"/>
            <a:ext cx="9781214" cy="2031325"/>
            <a:chOff x="-72898" y="4201082"/>
            <a:chExt cx="9781214" cy="2031325"/>
          </a:xfrm>
        </p:grpSpPr>
        <p:sp>
          <p:nvSpPr>
            <p:cNvPr id="4" name="TextBox 3">
              <a:extLst>
                <a:ext uri="{FF2B5EF4-FFF2-40B4-BE49-F238E27FC236}">
                  <a16:creationId xmlns:a16="http://schemas.microsoft.com/office/drawing/2014/main" id="{295A7E12-9CFF-AF59-588E-718BE9540269}"/>
                </a:ext>
              </a:extLst>
            </p:cNvPr>
            <p:cNvSpPr txBox="1"/>
            <p:nvPr/>
          </p:nvSpPr>
          <p:spPr>
            <a:xfrm>
              <a:off x="-72898" y="4201082"/>
              <a:ext cx="9781214" cy="2031325"/>
            </a:xfrm>
            <a:prstGeom prst="rect">
              <a:avLst/>
            </a:prstGeom>
            <a:noFill/>
            <a:ln>
              <a:solidFill>
                <a:schemeClr val="tx1"/>
              </a:solidFill>
            </a:ln>
          </p:spPr>
          <p:txBody>
            <a:bodyPr wrap="square">
              <a:spAutoFit/>
            </a:bodyPr>
            <a:lstStyle/>
            <a:p>
              <a:r>
                <a:rPr lang="en-GB" dirty="0">
                  <a:latin typeface="Consolas" panose="020B0609020204030204" pitchFamily="49" charset="0"/>
                  <a:cs typeface="Consolas" panose="020B0609020204030204" pitchFamily="49" charset="0"/>
                </a:rPr>
                <a:t>escapable   = %x62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b BS backspace U+0008</a:t>
              </a:r>
            </a:p>
            <a:p>
              <a:r>
                <a:rPr lang="en-GB" dirty="0">
                  <a:latin typeface="Consolas" panose="020B0609020204030204" pitchFamily="49" charset="0"/>
                  <a:cs typeface="Consolas" panose="020B0609020204030204" pitchFamily="49" charset="0"/>
                </a:rPr>
                <a:t>              %x66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f FF form feed U+000C</a:t>
              </a:r>
            </a:p>
            <a:p>
              <a:r>
                <a:rPr lang="en-GB" dirty="0">
                  <a:latin typeface="Consolas" panose="020B0609020204030204" pitchFamily="49" charset="0"/>
                  <a:cs typeface="Consolas" panose="020B0609020204030204" pitchFamily="49" charset="0"/>
                </a:rPr>
                <a:t>              %x6E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n LF line feed U+000A</a:t>
              </a:r>
            </a:p>
            <a:p>
              <a:r>
                <a:rPr lang="en-GB" dirty="0">
                  <a:latin typeface="Consolas" panose="020B0609020204030204" pitchFamily="49" charset="0"/>
                  <a:cs typeface="Consolas" panose="020B0609020204030204" pitchFamily="49" charset="0"/>
                </a:rPr>
                <a:t>              %x72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r CR carriage return U+000D</a:t>
              </a:r>
            </a:p>
            <a:p>
              <a:r>
                <a:rPr lang="en-GB" dirty="0">
                  <a:latin typeface="Consolas" panose="020B0609020204030204" pitchFamily="49" charset="0"/>
                  <a:cs typeface="Consolas" panose="020B0609020204030204" pitchFamily="49" charset="0"/>
                </a:rPr>
                <a:t>              %x74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t HT horizontal tab U+0009</a:t>
              </a:r>
            </a:p>
            <a:p>
              <a:r>
                <a:rPr lang="en-GB" dirty="0">
                  <a:latin typeface="Consolas" panose="020B0609020204030204" pitchFamily="49" charset="0"/>
                  <a:cs typeface="Consolas" panose="020B0609020204030204" pitchFamily="49" charset="0"/>
                </a:rPr>
                <a:t>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 slash (solidus) U+002F</a:t>
              </a:r>
            </a:p>
            <a:p>
              <a:r>
                <a:rPr lang="en-GB" dirty="0">
                  <a:latin typeface="Consolas" panose="020B0609020204030204" pitchFamily="49" charset="0"/>
                  <a:cs typeface="Consolas" panose="020B0609020204030204" pitchFamily="49" charset="0"/>
                </a:rPr>
                <a:t>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 backslash (reverse solidus) U+005C</a:t>
              </a:r>
            </a:p>
          </p:txBody>
        </p:sp>
        <p:sp>
          <p:nvSpPr>
            <p:cNvPr id="10" name="TextBox 9">
              <a:extLst>
                <a:ext uri="{FF2B5EF4-FFF2-40B4-BE49-F238E27FC236}">
                  <a16:creationId xmlns:a16="http://schemas.microsoft.com/office/drawing/2014/main" id="{783D1271-8F41-F16C-334C-32C4991326AD}"/>
                </a:ext>
              </a:extLst>
            </p:cNvPr>
            <p:cNvSpPr txBox="1"/>
            <p:nvPr/>
          </p:nvSpPr>
          <p:spPr>
            <a:xfrm>
              <a:off x="8962599" y="4201082"/>
              <a:ext cx="745717" cy="369332"/>
            </a:xfrm>
            <a:prstGeom prst="rect">
              <a:avLst/>
            </a:prstGeom>
            <a:solidFill>
              <a:schemeClr val="accent2">
                <a:lumMod val="60000"/>
                <a:lumOff val="40000"/>
              </a:schemeClr>
            </a:solidFill>
          </p:spPr>
          <p:txBody>
            <a:bodyPr wrap="none" rtlCol="0">
              <a:spAutoFit/>
            </a:bodyPr>
            <a:lstStyle/>
            <a:p>
              <a:r>
                <a:rPr lang="en-FR" dirty="0"/>
                <a:t>ABNF</a:t>
              </a:r>
            </a:p>
          </p:txBody>
        </p:sp>
      </p:grpSp>
    </p:spTree>
    <p:extLst>
      <p:ext uri="{BB962C8B-B14F-4D97-AF65-F5344CB8AC3E}">
        <p14:creationId xmlns:p14="http://schemas.microsoft.com/office/powerpoint/2010/main" val="17992110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466689" y="381915"/>
            <a:ext cx="9551071"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Handling some special characters (2)</a:t>
            </a:r>
          </a:p>
        </p:txBody>
      </p:sp>
      <p:grpSp>
        <p:nvGrpSpPr>
          <p:cNvPr id="11" name="Group 10">
            <a:extLst>
              <a:ext uri="{FF2B5EF4-FFF2-40B4-BE49-F238E27FC236}">
                <a16:creationId xmlns:a16="http://schemas.microsoft.com/office/drawing/2014/main" id="{D669329E-DF0E-F453-BA92-8CCC5944BB50}"/>
              </a:ext>
            </a:extLst>
          </p:cNvPr>
          <p:cNvGrpSpPr/>
          <p:nvPr/>
        </p:nvGrpSpPr>
        <p:grpSpPr>
          <a:xfrm>
            <a:off x="466688" y="3017163"/>
            <a:ext cx="9781215" cy="1754326"/>
            <a:chOff x="-250079" y="893323"/>
            <a:chExt cx="11099102" cy="1754326"/>
          </a:xfrm>
        </p:grpSpPr>
        <p:sp>
          <p:nvSpPr>
            <p:cNvPr id="6" name="TextBox 5">
              <a:extLst>
                <a:ext uri="{FF2B5EF4-FFF2-40B4-BE49-F238E27FC236}">
                  <a16:creationId xmlns:a16="http://schemas.microsoft.com/office/drawing/2014/main" id="{996A5B87-56E2-2B6C-A8C9-9D3DFE514DA6}"/>
                </a:ext>
              </a:extLst>
            </p:cNvPr>
            <p:cNvSpPr txBox="1"/>
            <p:nvPr/>
          </p:nvSpPr>
          <p:spPr>
            <a:xfrm>
              <a:off x="-250079" y="893323"/>
              <a:ext cx="11099101" cy="1754326"/>
            </a:xfrm>
            <a:prstGeom prst="rect">
              <a:avLst/>
            </a:prstGeom>
            <a:noFill/>
            <a:ln>
              <a:solidFill>
                <a:schemeClr val="tx1"/>
              </a:solidFill>
            </a:ln>
          </p:spPr>
          <p:txBody>
            <a:bodyPr wrap="square">
              <a:spAutoFit/>
            </a:bodyPr>
            <a:lstStyle/>
            <a:p>
              <a:r>
                <a:rPr lang="en-GB" dirty="0">
                  <a:latin typeface="Consolas" panose="020B0609020204030204" pitchFamily="49" charset="0"/>
                  <a:cs typeface="Consolas" panose="020B0609020204030204" pitchFamily="49" charset="0"/>
                </a:rPr>
                <a:t>                                       { see RFC 8259 }</a:t>
              </a:r>
            </a:p>
            <a:p>
              <a:r>
                <a:rPr lang="en-GB" dirty="0">
                  <a:latin typeface="Consolas" panose="020B0609020204030204" pitchFamily="49" charset="0"/>
                  <a:cs typeface="Consolas" panose="020B0609020204030204" pitchFamily="49" charset="0"/>
                </a:rPr>
                <a:t>-unescaped  = [ #20-#21 ]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0x22 "  }</a:t>
              </a:r>
            </a:p>
            <a:p>
              <a:r>
                <a:rPr lang="en-GB" dirty="0">
                  <a:latin typeface="Consolas" panose="020B0609020204030204" pitchFamily="49" charset="0"/>
                  <a:cs typeface="Consolas" panose="020B0609020204030204" pitchFamily="49" charset="0"/>
                </a:rPr>
                <a:t>              [ #23-#26 ]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0x27 '  }</a:t>
              </a:r>
            </a:p>
            <a:p>
              <a:r>
                <a:rPr lang="en-GB" dirty="0">
                  <a:latin typeface="Consolas" panose="020B0609020204030204" pitchFamily="49" charset="0"/>
                  <a:cs typeface="Consolas" panose="020B0609020204030204" pitchFamily="49" charset="0"/>
                </a:rPr>
                <a:t>              [ #28-#5B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0x5C \  }</a:t>
              </a:r>
            </a:p>
            <a:p>
              <a:r>
                <a:rPr lang="en-GB" dirty="0">
                  <a:latin typeface="Consolas" panose="020B0609020204030204" pitchFamily="49" charset="0"/>
                  <a:cs typeface="Consolas" panose="020B0609020204030204" pitchFamily="49" charset="0"/>
                </a:rPr>
                <a:t>              [ #5D-#D7FF ]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skip surrogate code points }</a:t>
              </a:r>
            </a:p>
            <a:p>
              <a:r>
                <a:rPr lang="en-GB" dirty="0">
                  <a:latin typeface="Consolas" panose="020B0609020204030204" pitchFamily="49" charset="0"/>
                  <a:cs typeface="Consolas" panose="020B0609020204030204" pitchFamily="49" charset="0"/>
                </a:rPr>
                <a:t>              [ </a:t>
              </a:r>
              <a:r>
                <a:rPr lang="en-GB" dirty="0">
                  <a:highlight>
                    <a:srgbClr val="FFFF00"/>
                  </a:highlight>
                  <a:latin typeface="Consolas" panose="020B0609020204030204" pitchFamily="49" charset="0"/>
                  <a:cs typeface="Consolas" panose="020B0609020204030204" pitchFamily="49" charset="0"/>
                </a:rPr>
                <a:t>#E000-#10FFFD</a:t>
              </a:r>
              <a:r>
                <a:rPr lang="en-GB" dirty="0">
                  <a:latin typeface="Consolas" panose="020B0609020204030204" pitchFamily="49" charset="0"/>
                  <a:cs typeface="Consolas" panose="020B0609020204030204" pitchFamily="49" charset="0"/>
                </a:rPr>
                <a:t> ]  </a:t>
              </a:r>
              <a:r>
                <a:rPr lang="en-GB" dirty="0">
                  <a:highlight>
                    <a:srgbClr val="00FFFF"/>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#10FFFE - #10FFFF }</a:t>
              </a:r>
              <a:endParaRPr lang="en-GB" dirty="0">
                <a:highlight>
                  <a:srgbClr val="00FFFF"/>
                </a:highlight>
                <a:latin typeface="Consolas" panose="020B0609020204030204" pitchFamily="49" charset="0"/>
                <a:cs typeface="Consolas" panose="020B0609020204030204" pitchFamily="49" charset="0"/>
              </a:endParaRPr>
            </a:p>
          </p:txBody>
        </p:sp>
        <p:sp>
          <p:nvSpPr>
            <p:cNvPr id="8" name="TextBox 7">
              <a:extLst>
                <a:ext uri="{FF2B5EF4-FFF2-40B4-BE49-F238E27FC236}">
                  <a16:creationId xmlns:a16="http://schemas.microsoft.com/office/drawing/2014/main" id="{24AFA4CE-0327-0B7A-0986-67B97943B680}"/>
                </a:ext>
              </a:extLst>
            </p:cNvPr>
            <p:cNvSpPr txBox="1"/>
            <p:nvPr/>
          </p:nvSpPr>
          <p:spPr>
            <a:xfrm>
              <a:off x="10099643" y="893323"/>
              <a:ext cx="749380" cy="369332"/>
            </a:xfrm>
            <a:prstGeom prst="rect">
              <a:avLst/>
            </a:prstGeom>
            <a:solidFill>
              <a:schemeClr val="accent2">
                <a:lumMod val="60000"/>
                <a:lumOff val="40000"/>
              </a:schemeClr>
            </a:solidFill>
          </p:spPr>
          <p:txBody>
            <a:bodyPr wrap="square" rtlCol="0">
              <a:spAutoFit/>
            </a:bodyPr>
            <a:lstStyle/>
            <a:p>
              <a:r>
                <a:rPr lang="en-FR" dirty="0"/>
                <a:t>ixml</a:t>
              </a:r>
            </a:p>
          </p:txBody>
        </p:sp>
      </p:grpSp>
      <p:grpSp>
        <p:nvGrpSpPr>
          <p:cNvPr id="12" name="Group 11">
            <a:extLst>
              <a:ext uri="{FF2B5EF4-FFF2-40B4-BE49-F238E27FC236}">
                <a16:creationId xmlns:a16="http://schemas.microsoft.com/office/drawing/2014/main" id="{CA18C6D2-7B77-FB24-D845-68A1F9A7A0A3}"/>
              </a:ext>
            </a:extLst>
          </p:cNvPr>
          <p:cNvGrpSpPr/>
          <p:nvPr/>
        </p:nvGrpSpPr>
        <p:grpSpPr>
          <a:xfrm>
            <a:off x="466689" y="935848"/>
            <a:ext cx="9781214" cy="1754326"/>
            <a:chOff x="-72898" y="4201082"/>
            <a:chExt cx="9781214" cy="1754326"/>
          </a:xfrm>
        </p:grpSpPr>
        <p:sp>
          <p:nvSpPr>
            <p:cNvPr id="4" name="TextBox 3">
              <a:extLst>
                <a:ext uri="{FF2B5EF4-FFF2-40B4-BE49-F238E27FC236}">
                  <a16:creationId xmlns:a16="http://schemas.microsoft.com/office/drawing/2014/main" id="{295A7E12-9CFF-AF59-588E-718BE9540269}"/>
                </a:ext>
              </a:extLst>
            </p:cNvPr>
            <p:cNvSpPr txBox="1"/>
            <p:nvPr/>
          </p:nvSpPr>
          <p:spPr>
            <a:xfrm>
              <a:off x="-72898" y="4201082"/>
              <a:ext cx="9781214" cy="1754326"/>
            </a:xfrm>
            <a:prstGeom prst="rect">
              <a:avLst/>
            </a:prstGeom>
            <a:noFill/>
            <a:ln>
              <a:solidFill>
                <a:schemeClr val="tx1"/>
              </a:solidFill>
            </a:ln>
          </p:spPr>
          <p:txBody>
            <a:bodyPr wrap="square">
              <a:spAutoFit/>
            </a:bodyPr>
            <a:lstStyle/>
            <a:p>
              <a:r>
                <a:rPr lang="en-GB" dirty="0">
                  <a:latin typeface="Consolas" panose="020B0609020204030204" pitchFamily="49" charset="0"/>
                  <a:cs typeface="Consolas" panose="020B0609020204030204" pitchFamily="49" charset="0"/>
                </a:rPr>
                <a:t>                                       ; see RFC 8259</a:t>
              </a:r>
            </a:p>
            <a:p>
              <a:r>
                <a:rPr lang="en-GB" dirty="0">
                  <a:latin typeface="Consolas" panose="020B0609020204030204" pitchFamily="49" charset="0"/>
                  <a:cs typeface="Consolas" panose="020B0609020204030204" pitchFamily="49" charset="0"/>
                </a:rPr>
                <a:t>unescaped   = %x20-21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0x22 "</a:t>
              </a:r>
            </a:p>
            <a:p>
              <a:r>
                <a:rPr lang="en-GB" dirty="0">
                  <a:latin typeface="Consolas" panose="020B0609020204030204" pitchFamily="49" charset="0"/>
                  <a:cs typeface="Consolas" panose="020B0609020204030204" pitchFamily="49" charset="0"/>
                </a:rPr>
                <a:t>              %x23-26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0x27 '</a:t>
              </a:r>
            </a:p>
            <a:p>
              <a:r>
                <a:rPr lang="en-GB" dirty="0">
                  <a:latin typeface="Consolas" panose="020B0609020204030204" pitchFamily="49" charset="0"/>
                  <a:cs typeface="Consolas" panose="020B0609020204030204" pitchFamily="49" charset="0"/>
                </a:rPr>
                <a:t>              %x28-5B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omit 0x5C \</a:t>
              </a:r>
            </a:p>
            <a:p>
              <a:r>
                <a:rPr lang="en-GB" dirty="0">
                  <a:latin typeface="Consolas" panose="020B0609020204030204" pitchFamily="49" charset="0"/>
                  <a:cs typeface="Consolas" panose="020B0609020204030204" pitchFamily="49" charset="0"/>
                </a:rPr>
                <a:t>              %x5D-D7FF          </a:t>
              </a:r>
              <a:r>
                <a:rPr lang="en-GB" dirty="0">
                  <a:highlight>
                    <a:srgbClr val="FFFF00"/>
                  </a:highlight>
                  <a:latin typeface="Consolas" panose="020B0609020204030204" pitchFamily="49" charset="0"/>
                  <a:cs typeface="Consolas" panose="020B0609020204030204" pitchFamily="49" charset="0"/>
                </a:rPr>
                <a:t>/</a:t>
              </a:r>
              <a:r>
                <a:rPr lang="en-GB" dirty="0">
                  <a:latin typeface="Consolas" panose="020B0609020204030204" pitchFamily="49" charset="0"/>
                  <a:cs typeface="Consolas" panose="020B0609020204030204" pitchFamily="49" charset="0"/>
                </a:rPr>
                <a:t>     ; skip surrogate code points</a:t>
              </a:r>
            </a:p>
            <a:p>
              <a:r>
                <a:rPr lang="en-GB" dirty="0">
                  <a:latin typeface="Consolas" panose="020B0609020204030204" pitchFamily="49" charset="0"/>
                  <a:cs typeface="Consolas" panose="020B0609020204030204" pitchFamily="49" charset="0"/>
                </a:rPr>
                <a:t>              </a:t>
              </a:r>
              <a:r>
                <a:rPr lang="en-GB" dirty="0">
                  <a:highlight>
                    <a:srgbClr val="FFFF00"/>
                  </a:highlight>
                  <a:latin typeface="Consolas" panose="020B0609020204030204" pitchFamily="49" charset="0"/>
                  <a:cs typeface="Consolas" panose="020B0609020204030204" pitchFamily="49" charset="0"/>
                </a:rPr>
                <a:t>%xE000-10FFFF</a:t>
              </a:r>
            </a:p>
          </p:txBody>
        </p:sp>
        <p:sp>
          <p:nvSpPr>
            <p:cNvPr id="10" name="TextBox 9">
              <a:extLst>
                <a:ext uri="{FF2B5EF4-FFF2-40B4-BE49-F238E27FC236}">
                  <a16:creationId xmlns:a16="http://schemas.microsoft.com/office/drawing/2014/main" id="{783D1271-8F41-F16C-334C-32C4991326AD}"/>
                </a:ext>
              </a:extLst>
            </p:cNvPr>
            <p:cNvSpPr txBox="1"/>
            <p:nvPr/>
          </p:nvSpPr>
          <p:spPr>
            <a:xfrm>
              <a:off x="8962599" y="4201082"/>
              <a:ext cx="745717" cy="369332"/>
            </a:xfrm>
            <a:prstGeom prst="rect">
              <a:avLst/>
            </a:prstGeom>
            <a:solidFill>
              <a:schemeClr val="accent2">
                <a:lumMod val="60000"/>
                <a:lumOff val="40000"/>
              </a:schemeClr>
            </a:solidFill>
          </p:spPr>
          <p:txBody>
            <a:bodyPr wrap="none" rtlCol="0">
              <a:spAutoFit/>
            </a:bodyPr>
            <a:lstStyle/>
            <a:p>
              <a:r>
                <a:rPr lang="en-FR" dirty="0"/>
                <a:t>ABNF</a:t>
              </a:r>
            </a:p>
          </p:txBody>
        </p:sp>
      </p:grpSp>
      <p:sp>
        <p:nvSpPr>
          <p:cNvPr id="5" name="TextBox 4">
            <a:extLst>
              <a:ext uri="{FF2B5EF4-FFF2-40B4-BE49-F238E27FC236}">
                <a16:creationId xmlns:a16="http://schemas.microsoft.com/office/drawing/2014/main" id="{828158A2-4211-EBBA-17A6-F6B3E729D6CE}"/>
              </a:ext>
            </a:extLst>
          </p:cNvPr>
          <p:cNvSpPr txBox="1"/>
          <p:nvPr/>
        </p:nvSpPr>
        <p:spPr>
          <a:xfrm>
            <a:off x="640080" y="5098478"/>
            <a:ext cx="6096000" cy="369332"/>
          </a:xfrm>
          <a:prstGeom prst="rect">
            <a:avLst/>
          </a:prstGeom>
          <a:noFill/>
        </p:spPr>
        <p:txBody>
          <a:bodyPr wrap="square">
            <a:spAutoFit/>
          </a:bodyPr>
          <a:lstStyle/>
          <a:p>
            <a:r>
              <a:rPr lang="en-FR" dirty="0">
                <a:hlinkClick r:id="rId3"/>
              </a:rPr>
              <a:t>https://en.wikipedia.org/wiki/Specials_(Unicode_block)</a:t>
            </a:r>
            <a:endParaRPr lang="en-FR" dirty="0"/>
          </a:p>
        </p:txBody>
      </p:sp>
      <p:sp>
        <p:nvSpPr>
          <p:cNvPr id="9" name="TextBox 8">
            <a:extLst>
              <a:ext uri="{FF2B5EF4-FFF2-40B4-BE49-F238E27FC236}">
                <a16:creationId xmlns:a16="http://schemas.microsoft.com/office/drawing/2014/main" id="{04EE2AD5-4F1D-B97B-ECDB-D6660051EE36}"/>
              </a:ext>
            </a:extLst>
          </p:cNvPr>
          <p:cNvSpPr txBox="1"/>
          <p:nvPr/>
        </p:nvSpPr>
        <p:spPr>
          <a:xfrm>
            <a:off x="640080" y="5645153"/>
            <a:ext cx="6096000" cy="369332"/>
          </a:xfrm>
          <a:prstGeom prst="rect">
            <a:avLst/>
          </a:prstGeom>
          <a:noFill/>
        </p:spPr>
        <p:txBody>
          <a:bodyPr wrap="square">
            <a:spAutoFit/>
          </a:bodyPr>
          <a:lstStyle/>
          <a:p>
            <a:r>
              <a:rPr lang="en-FR" dirty="0">
                <a:hlinkClick r:id="rId4"/>
              </a:rPr>
              <a:t>https://datatracker.ietf.org/doc/rfc9839/</a:t>
            </a:r>
            <a:endParaRPr lang="en-FR" dirty="0"/>
          </a:p>
        </p:txBody>
      </p:sp>
    </p:spTree>
    <p:extLst>
      <p:ext uri="{BB962C8B-B14F-4D97-AF65-F5344CB8AC3E}">
        <p14:creationId xmlns:p14="http://schemas.microsoft.com/office/powerpoint/2010/main" val="23583358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E9D615-88DC-636D-BDE1-B524F3BA37F4}"/>
              </a:ext>
            </a:extLst>
          </p:cNvPr>
          <p:cNvSpPr>
            <a:spLocks noGrp="1"/>
          </p:cNvSpPr>
          <p:nvPr>
            <p:ph type="title"/>
          </p:nvPr>
        </p:nvSpPr>
        <p:spPr>
          <a:xfrm>
            <a:off x="466689" y="381915"/>
            <a:ext cx="9551071" cy="516326"/>
          </a:xfrm>
        </p:spPr>
        <p:txBody>
          <a:bodyPr>
            <a:normAutofit fontScale="90000"/>
          </a:bodyPr>
          <a:lstStyle/>
          <a:p>
            <a:pPr algn="ctr"/>
            <a:r>
              <a:rPr lang="en-FR" sz="3200" dirty="0">
                <a:latin typeface="Cavolini" panose="03000502040302020204" pitchFamily="66" charset="0"/>
                <a:cs typeface="Cavolini" panose="03000502040302020204" pitchFamily="66" charset="0"/>
              </a:rPr>
              <a:t>Constructing Messages for Parser Errors</a:t>
            </a:r>
          </a:p>
        </p:txBody>
      </p:sp>
      <p:sp>
        <p:nvSpPr>
          <p:cNvPr id="6" name="TextBox 5">
            <a:extLst>
              <a:ext uri="{FF2B5EF4-FFF2-40B4-BE49-F238E27FC236}">
                <a16:creationId xmlns:a16="http://schemas.microsoft.com/office/drawing/2014/main" id="{996A5B87-56E2-2B6C-A8C9-9D3DFE514DA6}"/>
              </a:ext>
            </a:extLst>
          </p:cNvPr>
          <p:cNvSpPr txBox="1"/>
          <p:nvPr/>
        </p:nvSpPr>
        <p:spPr>
          <a:xfrm>
            <a:off x="466689" y="1285064"/>
            <a:ext cx="10577231" cy="1200329"/>
          </a:xfrm>
          <a:prstGeom prst="rect">
            <a:avLst/>
          </a:prstGeom>
          <a:noFill/>
          <a:ln>
            <a:solidFill>
              <a:schemeClr val="tx1"/>
            </a:solidFill>
          </a:ln>
        </p:spPr>
        <p:txBody>
          <a:bodyPr wrap="square">
            <a:spAutoFit/>
          </a:bodyPr>
          <a:lstStyle/>
          <a:p>
            <a:r>
              <a:rPr lang="en-GB" dirty="0">
                <a:latin typeface="Consolas" panose="020B0609020204030204" pitchFamily="49" charset="0"/>
                <a:cs typeface="Consolas" panose="020B0609020204030204" pitchFamily="49" charset="0"/>
              </a:rPr>
              <a:t>let $failed := parse-xml($</a:t>
            </a:r>
            <a:r>
              <a:rPr lang="en-GB" dirty="0" err="1">
                <a:latin typeface="Consolas" panose="020B0609020204030204" pitchFamily="49" charset="0"/>
                <a:cs typeface="Consolas" panose="020B0609020204030204" pitchFamily="49" charset="0"/>
              </a:rPr>
              <a:t>error_description</a:t>
            </a:r>
            <a:r>
              <a:rPr lang="en-GB" dirty="0">
                <a:latin typeface="Consolas" panose="020B0609020204030204" pitchFamily="49" charset="0"/>
                <a:cs typeface="Consolas" panose="020B0609020204030204" pitchFamily="49" charset="0"/>
              </a:rPr>
              <a:t>)/failed</a:t>
            </a:r>
          </a:p>
          <a:p>
            <a:r>
              <a:rPr lang="en-GB" dirty="0">
                <a:latin typeface="Consolas" panose="020B0609020204030204" pitchFamily="49" charset="0"/>
                <a:cs typeface="Consolas" panose="020B0609020204030204" pitchFamily="49" charset="0"/>
              </a:rPr>
              <a:t>return 'Parsing error in query line ' ||        $failed/line       ||</a:t>
            </a:r>
          </a:p>
          <a:p>
            <a:r>
              <a:rPr lang="en-GB" dirty="0">
                <a:latin typeface="Consolas" panose="020B0609020204030204" pitchFamily="49" charset="0"/>
                <a:cs typeface="Consolas" panose="020B0609020204030204" pitchFamily="49" charset="0"/>
              </a:rPr>
              <a:t>       ' column '                     ||        $failed/column     ||</a:t>
            </a:r>
          </a:p>
          <a:p>
            <a:r>
              <a:rPr lang="en-GB" dirty="0">
                <a:latin typeface="Consolas" panose="020B0609020204030204" pitchFamily="49" charset="0"/>
                <a:cs typeface="Consolas" panose="020B0609020204030204" pitchFamily="49" charset="0"/>
              </a:rPr>
              <a:t>       ' unexpected character: '      || "'" || $failed/unexpected || "'" || '.'</a:t>
            </a:r>
            <a:endParaRPr lang="en-GB" dirty="0">
              <a:highlight>
                <a:srgbClr val="00FFFF"/>
              </a:highlight>
              <a:latin typeface="Consolas" panose="020B0609020204030204" pitchFamily="49" charset="0"/>
              <a:cs typeface="Consolas" panose="020B0609020204030204" pitchFamily="49" charset="0"/>
            </a:endParaRPr>
          </a:p>
        </p:txBody>
      </p:sp>
      <p:graphicFrame>
        <p:nvGraphicFramePr>
          <p:cNvPr id="15" name="Table 14">
            <a:extLst>
              <a:ext uri="{FF2B5EF4-FFF2-40B4-BE49-F238E27FC236}">
                <a16:creationId xmlns:a16="http://schemas.microsoft.com/office/drawing/2014/main" id="{B18B360C-CDA9-4500-AA7D-1B64A91E7DCC}"/>
              </a:ext>
            </a:extLst>
          </p:cNvPr>
          <p:cNvGraphicFramePr>
            <a:graphicFrameLocks noGrp="1"/>
          </p:cNvGraphicFramePr>
          <p:nvPr>
            <p:extLst>
              <p:ext uri="{D42A27DB-BD31-4B8C-83A1-F6EECF244321}">
                <p14:modId xmlns:p14="http://schemas.microsoft.com/office/powerpoint/2010/main" val="63511208"/>
              </p:ext>
            </p:extLst>
          </p:nvPr>
        </p:nvGraphicFramePr>
        <p:xfrm>
          <a:off x="1116929" y="2872216"/>
          <a:ext cx="8677311" cy="2583912"/>
        </p:xfrm>
        <a:graphic>
          <a:graphicData uri="http://schemas.openxmlformats.org/drawingml/2006/table">
            <a:tbl>
              <a:tblPr/>
              <a:tblGrid>
                <a:gridCol w="3128204">
                  <a:extLst>
                    <a:ext uri="{9D8B030D-6E8A-4147-A177-3AD203B41FA5}">
                      <a16:colId xmlns:a16="http://schemas.microsoft.com/office/drawing/2014/main" val="3070378017"/>
                    </a:ext>
                  </a:extLst>
                </a:gridCol>
                <a:gridCol w="5549107">
                  <a:extLst>
                    <a:ext uri="{9D8B030D-6E8A-4147-A177-3AD203B41FA5}">
                      <a16:colId xmlns:a16="http://schemas.microsoft.com/office/drawing/2014/main" val="3881843224"/>
                    </a:ext>
                  </a:extLst>
                </a:gridCol>
              </a:tblGrid>
              <a:tr h="322989">
                <a:tc>
                  <a:txBody>
                    <a:bodyPr/>
                    <a:lstStyle/>
                    <a:p>
                      <a:pPr algn="l" fontAlgn="b"/>
                      <a:r>
                        <a:rPr lang="en-FR" sz="1400" b="0" i="0" u="none" strike="noStrike" dirty="0">
                          <a:solidFill>
                            <a:srgbClr val="000000"/>
                          </a:solidFill>
                          <a:effectLst/>
                          <a:latin typeface="Consolas" panose="020B0609020204030204" pitchFamily="49" charset="0"/>
                          <a:cs typeface="Consolas" panose="020B0609020204030204" pitchFamily="49" charset="0"/>
                        </a:rPr>
                        <a:t>$[?2.2]</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6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2521812902"/>
                  </a:ext>
                </a:extLst>
              </a:tr>
              <a:tr h="322989">
                <a:tc>
                  <a:txBody>
                    <a:bodyPr/>
                    <a:lstStyle/>
                    <a:p>
                      <a:pPr algn="l" fontAlgn="b"/>
                      <a:r>
                        <a:rPr lang="en-GB" sz="1400" b="0" i="0" u="none" strike="noStrike" dirty="0">
                          <a:solidFill>
                            <a:srgbClr val="000000"/>
                          </a:solidFill>
                          <a:effectLst/>
                          <a:latin typeface="Consolas" panose="020B0609020204030204" pitchFamily="49" charset="0"/>
                          <a:cs typeface="Consolas" panose="020B0609020204030204" pitchFamily="49" charset="0"/>
                        </a:rPr>
                        <a:t>$[?null]</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7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2716881996"/>
                  </a:ext>
                </a:extLst>
              </a:tr>
              <a:tr h="322989">
                <a:tc>
                  <a:txBody>
                    <a:bodyPr/>
                    <a:lstStyle/>
                    <a:p>
                      <a:pPr algn="l" fontAlgn="b"/>
                      <a:r>
                        <a:rPr lang="en-GB" sz="1400" b="0" i="0" u="none" strike="noStrike">
                          <a:solidFill>
                            <a:srgbClr val="000000"/>
                          </a:solidFill>
                          <a:effectLst/>
                          <a:latin typeface="Consolas" panose="020B0609020204030204" pitchFamily="49" charset="0"/>
                          <a:cs typeface="Consolas" panose="020B0609020204030204" pitchFamily="49" charset="0"/>
                        </a:rPr>
                        <a:t>$[?true || false]</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9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2674355347"/>
                  </a:ext>
                </a:extLst>
              </a:tr>
              <a:tr h="322989">
                <a:tc>
                  <a:txBody>
                    <a:bodyPr/>
                    <a:lstStyle/>
                    <a:p>
                      <a:pPr algn="l" fontAlgn="b"/>
                      <a:r>
                        <a:rPr lang="en-GB" sz="1400" b="0" i="0" u="none" strike="noStrike" dirty="0">
                          <a:solidFill>
                            <a:srgbClr val="000000"/>
                          </a:solidFill>
                          <a:effectLst/>
                          <a:latin typeface="Consolas" panose="020B0609020204030204" pitchFamily="49" charset="0"/>
                          <a:cs typeface="Consolas" panose="020B0609020204030204" pitchFamily="49" charset="0"/>
                        </a:rPr>
                        <a:t>$[?true == false &amp;&amp; false]</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25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2284461203"/>
                  </a:ext>
                </a:extLst>
              </a:tr>
              <a:tr h="322989">
                <a:tc>
                  <a:txBody>
                    <a:bodyPr/>
                    <a:lstStyle/>
                    <a:p>
                      <a:pPr algn="l" fontAlgn="b"/>
                      <a:r>
                        <a:rPr lang="en-GB" sz="1400" b="0" i="0" u="none" strike="noStrike" dirty="0">
                          <a:solidFill>
                            <a:srgbClr val="000000"/>
                          </a:solidFill>
                          <a:effectLst/>
                          <a:latin typeface="Consolas" panose="020B0609020204030204" pitchFamily="49" charset="0"/>
                          <a:cs typeface="Consolas" panose="020B0609020204030204" pitchFamily="49" charset="0"/>
                        </a:rPr>
                        <a:t>$[?true == false || false]</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25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3367763279"/>
                  </a:ext>
                </a:extLst>
              </a:tr>
              <a:tr h="322989">
                <a:tc>
                  <a:txBody>
                    <a:bodyPr/>
                    <a:lstStyle/>
                    <a:p>
                      <a:pPr algn="l" fontAlgn="b"/>
                      <a:r>
                        <a:rPr lang="en-GB" sz="1400" b="0" i="0" u="none" strike="noStrike">
                          <a:solidFill>
                            <a:srgbClr val="000000"/>
                          </a:solidFill>
                          <a:effectLst/>
                          <a:latin typeface="Consolas" panose="020B0609020204030204" pitchFamily="49" charset="0"/>
                          <a:cs typeface="Consolas" panose="020B0609020204030204" pitchFamily="49" charset="0"/>
                        </a:rPr>
                        <a:t>$[?false &amp;&amp; true == false]</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10 unexpected character: '&amp;'.</a:t>
                      </a:r>
                    </a:p>
                  </a:txBody>
                  <a:tcPr marL="9525" marR="9525" marT="9525" marB="0" anchor="b">
                    <a:lnL>
                      <a:noFill/>
                    </a:lnL>
                    <a:lnR>
                      <a:noFill/>
                    </a:lnR>
                    <a:lnT>
                      <a:noFill/>
                    </a:lnT>
                    <a:lnB>
                      <a:noFill/>
                    </a:lnB>
                    <a:noFill/>
                  </a:tcPr>
                </a:tc>
                <a:extLst>
                  <a:ext uri="{0D108BD9-81ED-4DB2-BD59-A6C34878D82A}">
                    <a16:rowId xmlns:a16="http://schemas.microsoft.com/office/drawing/2014/main" val="3940714779"/>
                  </a:ext>
                </a:extLst>
              </a:tr>
              <a:tr h="322989">
                <a:tc>
                  <a:txBody>
                    <a:bodyPr/>
                    <a:lstStyle/>
                    <a:p>
                      <a:pPr algn="l" fontAlgn="b"/>
                      <a:r>
                        <a:rPr lang="en-GB" sz="1400" b="0" i="0" u="none" strike="noStrike">
                          <a:solidFill>
                            <a:srgbClr val="000000"/>
                          </a:solidFill>
                          <a:effectLst/>
                          <a:latin typeface="Consolas" panose="020B0609020204030204" pitchFamily="49" charset="0"/>
                          <a:cs typeface="Consolas" panose="020B0609020204030204" pitchFamily="49" charset="0"/>
                        </a:rPr>
                        <a:t>$[?false || true == false]</a:t>
                      </a:r>
                    </a:p>
                  </a:txBody>
                  <a:tcPr marL="9525" marR="9525" marT="9525" marB="0" anchor="b">
                    <a:lnL>
                      <a:noFill/>
                    </a:lnL>
                    <a:lnR>
                      <a:noFill/>
                    </a:lnR>
                    <a:lnT>
                      <a:noFill/>
                    </a:lnT>
                    <a:lnB>
                      <a:noFill/>
                    </a:lnB>
                    <a:noFill/>
                  </a:tcPr>
                </a:tc>
                <a:tc>
                  <a:txBody>
                    <a:bodyPr/>
                    <a:lstStyle/>
                    <a:p>
                      <a:pPr algn="l" fontAlgn="b"/>
                      <a:r>
                        <a:rPr lang="en-GB" sz="1400" b="0" i="1" u="none" strike="noStrike">
                          <a:solidFill>
                            <a:srgbClr val="FF0000"/>
                          </a:solidFill>
                          <a:effectLst/>
                          <a:latin typeface="Times"/>
                        </a:rPr>
                        <a:t>Parsing error in query line 1 column 10 unexpected character: '|'.</a:t>
                      </a:r>
                    </a:p>
                  </a:txBody>
                  <a:tcPr marL="9525" marR="9525" marT="9525" marB="0" anchor="b">
                    <a:lnL>
                      <a:noFill/>
                    </a:lnL>
                    <a:lnR>
                      <a:noFill/>
                    </a:lnR>
                    <a:lnT>
                      <a:noFill/>
                    </a:lnT>
                    <a:lnB>
                      <a:noFill/>
                    </a:lnB>
                    <a:noFill/>
                  </a:tcPr>
                </a:tc>
                <a:extLst>
                  <a:ext uri="{0D108BD9-81ED-4DB2-BD59-A6C34878D82A}">
                    <a16:rowId xmlns:a16="http://schemas.microsoft.com/office/drawing/2014/main" val="1050203050"/>
                  </a:ext>
                </a:extLst>
              </a:tr>
              <a:tr h="322989">
                <a:tc>
                  <a:txBody>
                    <a:bodyPr/>
                    <a:lstStyle/>
                    <a:p>
                      <a:pPr algn="l" fontAlgn="b"/>
                      <a:r>
                        <a:rPr lang="en-GB" sz="1400" b="0" i="0" u="none" strike="noStrike" dirty="0">
                          <a:solidFill>
                            <a:srgbClr val="000000"/>
                          </a:solidFill>
                          <a:effectLst/>
                          <a:latin typeface="Consolas" panose="020B0609020204030204" pitchFamily="49" charset="0"/>
                          <a:cs typeface="Consolas" panose="020B0609020204030204" pitchFamily="49" charset="0"/>
                        </a:rPr>
                        <a:t>$[?@==True]</a:t>
                      </a:r>
                    </a:p>
                  </a:txBody>
                  <a:tcPr marL="9525" marR="9525" marT="9525" marB="0" anchor="b">
                    <a:lnL>
                      <a:noFill/>
                    </a:lnL>
                    <a:lnR>
                      <a:noFill/>
                    </a:lnR>
                    <a:lnT>
                      <a:noFill/>
                    </a:lnT>
                    <a:lnB>
                      <a:noFill/>
                    </a:lnB>
                    <a:noFill/>
                  </a:tcPr>
                </a:tc>
                <a:tc>
                  <a:txBody>
                    <a:bodyPr/>
                    <a:lstStyle/>
                    <a:p>
                      <a:pPr algn="l" fontAlgn="b"/>
                      <a:r>
                        <a:rPr lang="en-GB" sz="1400" b="0" i="1" u="none" strike="noStrike" dirty="0">
                          <a:solidFill>
                            <a:srgbClr val="FF0000"/>
                          </a:solidFill>
                          <a:effectLst/>
                          <a:latin typeface="Times"/>
                        </a:rPr>
                        <a:t>Parsing error in query line 1 column 7 unexpected character: 'T'.</a:t>
                      </a:r>
                    </a:p>
                  </a:txBody>
                  <a:tcPr marL="9525" marR="9525" marT="9525" marB="0" anchor="b">
                    <a:lnL>
                      <a:noFill/>
                    </a:lnL>
                    <a:lnR>
                      <a:noFill/>
                    </a:lnR>
                    <a:lnT>
                      <a:noFill/>
                    </a:lnT>
                    <a:lnB>
                      <a:noFill/>
                    </a:lnB>
                    <a:noFill/>
                  </a:tcPr>
                </a:tc>
                <a:extLst>
                  <a:ext uri="{0D108BD9-81ED-4DB2-BD59-A6C34878D82A}">
                    <a16:rowId xmlns:a16="http://schemas.microsoft.com/office/drawing/2014/main" val="2482649398"/>
                  </a:ext>
                </a:extLst>
              </a:tr>
            </a:tbl>
          </a:graphicData>
        </a:graphic>
      </p:graphicFrame>
    </p:spTree>
    <p:extLst>
      <p:ext uri="{BB962C8B-B14F-4D97-AF65-F5344CB8AC3E}">
        <p14:creationId xmlns:p14="http://schemas.microsoft.com/office/powerpoint/2010/main" val="6717696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86898</TotalTime>
  <Words>2956</Words>
  <Application>Microsoft Macintosh PowerPoint</Application>
  <PresentationFormat>Widescreen</PresentationFormat>
  <Paragraphs>222</Paragraphs>
  <Slides>14</Slides>
  <Notes>14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14</vt:i4>
      </vt:variant>
    </vt:vector>
  </HeadingPairs>
  <TitlesOfParts>
    <vt:vector size="21" baseType="lpstr">
      <vt:lpstr>Aptos</vt:lpstr>
      <vt:lpstr>Aptos Display</vt:lpstr>
      <vt:lpstr>Arial</vt:lpstr>
      <vt:lpstr>Cavolini</vt:lpstr>
      <vt:lpstr>Consolas</vt:lpstr>
      <vt:lpstr>Times</vt:lpstr>
      <vt:lpstr>Office Theme</vt:lpstr>
      <vt:lpstr>Some notes about implementing ajp for RFC9535 with ixml</vt:lpstr>
      <vt:lpstr>RFC9535 – JSONPATH – appeared Feb 2024</vt:lpstr>
      <vt:lpstr>RFC9535 – ABNF grammar at its heart (1)</vt:lpstr>
      <vt:lpstr>RFC9535 – ABNF grammar at its heart (2)</vt:lpstr>
      <vt:lpstr>RFC9535 ABNF grammar versus ixml grammar (1)</vt:lpstr>
      <vt:lpstr>RFC9535 ABNF grammar versus ixml grammar (2)</vt:lpstr>
      <vt:lpstr>Handling some special characters (1)</vt:lpstr>
      <vt:lpstr>Handling some special characters (2)</vt:lpstr>
      <vt:lpstr>Constructing Messages for Parser Errors</vt:lpstr>
      <vt:lpstr>A use-case for ixml round-tripping</vt:lpstr>
      <vt:lpstr>A case of ambiguity: $[?value(@.*)==4] (1)</vt:lpstr>
      <vt:lpstr>A case of ambiguity: $[?value(@.*)==4] (2)</vt:lpstr>
      <vt:lpstr>A case of ambiguity: $[?value(@.*)==4] (3)</vt:lpstr>
      <vt:lpstr>Can mail me at: contact@xmljacquard.org</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Alan Painter</dc:creator>
  <cp:lastModifiedBy>Alan Painter</cp:lastModifiedBy>
  <cp:revision>81</cp:revision>
  <dcterms:created xsi:type="dcterms:W3CDTF">2025-09-04T15:26:12Z</dcterms:created>
  <dcterms:modified xsi:type="dcterms:W3CDTF">2026-02-26T08:24:43Z</dcterms:modified>
</cp:coreProperties>
</file>